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2"/>
  </p:notes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0" r:id="rId37"/>
    <p:sldId id="292" r:id="rId38"/>
    <p:sldId id="293" r:id="rId39"/>
    <p:sldId id="294" r:id="rId40"/>
    <p:sldId id="295" r:id="rId41"/>
  </p:sldIdLst>
  <p:sldSz cx="9144000" cy="6858000" type="screen4x3"/>
  <p:notesSz cx="7086600" cy="1022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c7IMYPqBXHoNPieM5WASnQ==" hashData="ALtLM1MrmWTNpe8spPrGjoqQYu8="/>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42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0860" cy="511175"/>
          </a:xfrm>
          <a:prstGeom prst="rect">
            <a:avLst/>
          </a:prstGeom>
        </p:spPr>
        <p:txBody>
          <a:bodyPr vert="horz" lIns="98911" tIns="49455" rIns="98911" bIns="49455" rtlCol="0"/>
          <a:lstStyle>
            <a:lvl1pPr algn="l">
              <a:defRPr sz="1300"/>
            </a:lvl1pPr>
          </a:lstStyle>
          <a:p>
            <a:endParaRPr lang="ru-RU"/>
          </a:p>
        </p:txBody>
      </p:sp>
      <p:sp>
        <p:nvSpPr>
          <p:cNvPr id="3" name="Дата 2"/>
          <p:cNvSpPr>
            <a:spLocks noGrp="1"/>
          </p:cNvSpPr>
          <p:nvPr>
            <p:ph type="dt" idx="1"/>
          </p:nvPr>
        </p:nvSpPr>
        <p:spPr>
          <a:xfrm>
            <a:off x="4014100" y="0"/>
            <a:ext cx="3070860" cy="511175"/>
          </a:xfrm>
          <a:prstGeom prst="rect">
            <a:avLst/>
          </a:prstGeom>
        </p:spPr>
        <p:txBody>
          <a:bodyPr vert="horz" lIns="98911" tIns="49455" rIns="98911" bIns="49455" rtlCol="0"/>
          <a:lstStyle>
            <a:lvl1pPr algn="r">
              <a:defRPr sz="1300"/>
            </a:lvl1pPr>
          </a:lstStyle>
          <a:p>
            <a:fld id="{5C1A47B0-74B2-45B3-8F24-F1BBFBA977C3}" type="datetimeFigureOut">
              <a:rPr lang="ru-RU" smtClean="0"/>
              <a:pPr/>
              <a:t>08.01.2013</a:t>
            </a:fld>
            <a:endParaRPr lang="ru-RU"/>
          </a:p>
        </p:txBody>
      </p:sp>
      <p:sp>
        <p:nvSpPr>
          <p:cNvPr id="4" name="Образ слайда 3"/>
          <p:cNvSpPr>
            <a:spLocks noGrp="1" noRot="1" noChangeAspect="1"/>
          </p:cNvSpPr>
          <p:nvPr>
            <p:ph type="sldImg" idx="2"/>
          </p:nvPr>
        </p:nvSpPr>
        <p:spPr>
          <a:xfrm>
            <a:off x="987425" y="766763"/>
            <a:ext cx="5111750" cy="3833812"/>
          </a:xfrm>
          <a:prstGeom prst="rect">
            <a:avLst/>
          </a:prstGeom>
          <a:noFill/>
          <a:ln w="12700">
            <a:solidFill>
              <a:prstClr val="black"/>
            </a:solidFill>
          </a:ln>
        </p:spPr>
        <p:txBody>
          <a:bodyPr vert="horz" lIns="98911" tIns="49455" rIns="98911" bIns="49455" rtlCol="0" anchor="ctr"/>
          <a:lstStyle/>
          <a:p>
            <a:endParaRPr lang="ru-RU"/>
          </a:p>
        </p:txBody>
      </p:sp>
      <p:sp>
        <p:nvSpPr>
          <p:cNvPr id="5" name="Заметки 4"/>
          <p:cNvSpPr>
            <a:spLocks noGrp="1"/>
          </p:cNvSpPr>
          <p:nvPr>
            <p:ph type="body" sz="quarter" idx="3"/>
          </p:nvPr>
        </p:nvSpPr>
        <p:spPr>
          <a:xfrm>
            <a:off x="708660" y="4856163"/>
            <a:ext cx="5669280" cy="4600575"/>
          </a:xfrm>
          <a:prstGeom prst="rect">
            <a:avLst/>
          </a:prstGeom>
        </p:spPr>
        <p:txBody>
          <a:bodyPr vert="horz" lIns="98911" tIns="49455" rIns="98911" bIns="4945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710551"/>
            <a:ext cx="3070860" cy="511175"/>
          </a:xfrm>
          <a:prstGeom prst="rect">
            <a:avLst/>
          </a:prstGeom>
        </p:spPr>
        <p:txBody>
          <a:bodyPr vert="horz" lIns="98911" tIns="49455" rIns="98911" bIns="49455" rtlCol="0" anchor="b"/>
          <a:lstStyle>
            <a:lvl1pPr algn="l">
              <a:defRPr sz="1300"/>
            </a:lvl1pPr>
          </a:lstStyle>
          <a:p>
            <a:endParaRPr lang="ru-RU"/>
          </a:p>
        </p:txBody>
      </p:sp>
      <p:sp>
        <p:nvSpPr>
          <p:cNvPr id="7" name="Номер слайда 6"/>
          <p:cNvSpPr>
            <a:spLocks noGrp="1"/>
          </p:cNvSpPr>
          <p:nvPr>
            <p:ph type="sldNum" sz="quarter" idx="5"/>
          </p:nvPr>
        </p:nvSpPr>
        <p:spPr>
          <a:xfrm>
            <a:off x="4014100" y="9710551"/>
            <a:ext cx="3070860" cy="511175"/>
          </a:xfrm>
          <a:prstGeom prst="rect">
            <a:avLst/>
          </a:prstGeom>
        </p:spPr>
        <p:txBody>
          <a:bodyPr vert="horz" lIns="98911" tIns="49455" rIns="98911" bIns="49455" rtlCol="0" anchor="b"/>
          <a:lstStyle>
            <a:lvl1pPr algn="r">
              <a:defRPr sz="1300"/>
            </a:lvl1pPr>
          </a:lstStyle>
          <a:p>
            <a:fld id="{DA20A2F5-838B-4B5E-9E33-B5BC3D64F57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endParaRPr lang="ru-RU" dirty="0"/>
          </a:p>
        </p:txBody>
      </p:sp>
      <p:sp>
        <p:nvSpPr>
          <p:cNvPr id="4" name="Номер слайда 3"/>
          <p:cNvSpPr>
            <a:spLocks noGrp="1"/>
          </p:cNvSpPr>
          <p:nvPr>
            <p:ph type="sldNum" sz="quarter" idx="10"/>
          </p:nvPr>
        </p:nvSpPr>
        <p:spPr/>
        <p:txBody>
          <a:bodyPr/>
          <a:lstStyle/>
          <a:p>
            <a:fld id="{DA20A2F5-838B-4B5E-9E33-B5BC3D64F576}"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36</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37</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38</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4</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40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A20A2F5-838B-4B5E-9E33-B5BC3D64F576}"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9D21D778-B565-4D7E-94D7-64010A445B68}" type="datetimeFigureOut">
              <a:rPr lang="en-US" smtClean="0"/>
              <a:pPr/>
              <a:t>1/8/2013</a:t>
            </a:fld>
            <a:endParaRPr lang="en-US"/>
          </a:p>
        </p:txBody>
      </p:sp>
      <p:sp>
        <p:nvSpPr>
          <p:cNvPr id="17" name="Нижний колонтитул 16"/>
          <p:cNvSpPr>
            <a:spLocks noGrp="1"/>
          </p:cNvSpPr>
          <p:nvPr>
            <p:ph type="ftr" sz="quarter" idx="11"/>
          </p:nvPr>
        </p:nvSpPr>
        <p:spPr/>
        <p:txBody>
          <a:bodyPr/>
          <a:lstStyle/>
          <a:p>
            <a:endParaRPr kumimoji="0" lang="en-US"/>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21D778-B565-4D7E-94D7-64010A445B68}" type="datetimeFigureOut">
              <a:rPr lang="en-US" smtClean="0"/>
              <a:pPr/>
              <a:t>1/8/2013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2C6B1FF6-39B9-40F5-8B67-33C6354A3D4F}" type="slidenum">
              <a:rPr kumimoji="0" lang="en-US" smtClean="0"/>
              <a:pPr/>
              <a:t>‹#›</a:t>
            </a:fld>
            <a:endParaRPr kumimoji="0" lang="en-US" dirty="0"/>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21D778-B565-4D7E-94D7-64010A445B68}" type="datetimeFigureOut">
              <a:rPr lang="en-US" smtClean="0"/>
              <a:pPr/>
              <a:t>1/8/2013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9D21D778-B565-4D7E-94D7-64010A445B68}" type="datetimeFigureOut">
              <a:rPr lang="en-US" smtClean="0"/>
              <a:pPr/>
              <a:t>1/8/2013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a:xfrm>
            <a:off x="4361688" y="1026372"/>
            <a:ext cx="457200" cy="441325"/>
          </a:xfrm>
        </p:spPr>
        <p:txBody>
          <a:bodyPr/>
          <a:lstStyle/>
          <a:p>
            <a:fld id="{2C6B1FF6-39B9-40F5-8B67-33C6354A3D4F}" type="slidenum">
              <a:rPr kumimoji="0" lang="en-US" smtClean="0"/>
              <a:pPr/>
              <a:t>‹#›</a:t>
            </a:fld>
            <a:endParaRPr kumimoji="0" lang="en-US" dirty="0"/>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kumimoji="0" lang="en-US"/>
          </a:p>
        </p:txBody>
      </p:sp>
      <p:sp>
        <p:nvSpPr>
          <p:cNvPr id="4" name="Дата 3"/>
          <p:cNvSpPr>
            <a:spLocks noGrp="1"/>
          </p:cNvSpPr>
          <p:nvPr>
            <p:ph type="dt" sz="half" idx="10"/>
          </p:nvPr>
        </p:nvSpPr>
        <p:spPr/>
        <p:txBody>
          <a:bodyPr/>
          <a:lstStyle/>
          <a:p>
            <a:fld id="{9D21D778-B565-4D7E-94D7-64010A445B68}" type="datetimeFigureOut">
              <a:rPr lang="en-US" smtClean="0"/>
              <a:pPr/>
              <a:t>1/8/2013</a:t>
            </a:fld>
            <a:endParaRPr lang="en-US"/>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9D21D778-B565-4D7E-94D7-64010A445B68}" type="datetimeFigureOut">
              <a:rPr lang="en-US" smtClean="0"/>
              <a:pPr/>
              <a:t>1/8/2013</a:t>
            </a:fld>
            <a:endParaRPr lang="en-US"/>
          </a:p>
        </p:txBody>
      </p:sp>
      <p:sp>
        <p:nvSpPr>
          <p:cNvPr id="6" name="Нижний колонтитул 5"/>
          <p:cNvSpPr>
            <a:spLocks noGrp="1"/>
          </p:cNvSpPr>
          <p:nvPr>
            <p:ph type="ftr" sz="quarter" idx="11"/>
          </p:nvPr>
        </p:nvSpPr>
        <p:spPr/>
        <p:txBody>
          <a:bodyPr/>
          <a:lstStyle/>
          <a:p>
            <a:endParaRPr kumimoji="0" lang="en-US" dirty="0"/>
          </a:p>
        </p:txBody>
      </p:sp>
      <p:sp>
        <p:nvSpPr>
          <p:cNvPr id="7" name="Номер слайда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9D21D778-B565-4D7E-94D7-64010A445B68}" type="datetimeFigureOut">
              <a:rPr lang="en-US" smtClean="0"/>
              <a:pPr/>
              <a:t>1/8/2013</a:t>
            </a:fld>
            <a:endParaRPr lang="en-US"/>
          </a:p>
        </p:txBody>
      </p:sp>
      <p:sp>
        <p:nvSpPr>
          <p:cNvPr id="8" name="Нижний колонтитул 7"/>
          <p:cNvSpPr>
            <a:spLocks noGrp="1"/>
          </p:cNvSpPr>
          <p:nvPr>
            <p:ph type="ftr" sz="quarter" idx="11"/>
          </p:nvPr>
        </p:nvSpPr>
        <p:spPr>
          <a:xfrm>
            <a:off x="304800" y="6409944"/>
            <a:ext cx="3581400" cy="365760"/>
          </a:xfrm>
        </p:spPr>
        <p:txBody>
          <a:bodyPr/>
          <a:lstStyle/>
          <a:p>
            <a:endParaRPr kumimoji="0" lang="en-US"/>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D21D778-B565-4D7E-94D7-64010A445B68}" type="datetimeFigureOut">
              <a:rPr lang="en-US" smtClean="0"/>
              <a:pPr/>
              <a:t>1/8/2013</a:t>
            </a:fld>
            <a:endParaRPr lang="en-US"/>
          </a:p>
        </p:txBody>
      </p:sp>
      <p:sp>
        <p:nvSpPr>
          <p:cNvPr id="4" name="Нижний колонтитул 3"/>
          <p:cNvSpPr>
            <a:spLocks noGrp="1"/>
          </p:cNvSpPr>
          <p:nvPr>
            <p:ph type="ftr" sz="quarter" idx="11"/>
          </p:nvPr>
        </p:nvSpPr>
        <p:spPr/>
        <p:txBody>
          <a:bodyPr/>
          <a:lstStyle/>
          <a:p>
            <a:endParaRPr kumimoji="0" lang="en-US" dirty="0"/>
          </a:p>
        </p:txBody>
      </p:sp>
      <p:sp>
        <p:nvSpPr>
          <p:cNvPr id="5" name="Номер слайда 4"/>
          <p:cNvSpPr>
            <a:spLocks noGrp="1"/>
          </p:cNvSpPr>
          <p:nvPr>
            <p:ph type="sldNum" sz="quarter" idx="12"/>
          </p:nvPr>
        </p:nvSpPr>
        <p:spPr>
          <a:xfrm>
            <a:off x="4343400" y="1036020"/>
            <a:ext cx="457200" cy="441325"/>
          </a:xfrm>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9D21D778-B565-4D7E-94D7-64010A445B68}" type="datetimeFigureOut">
              <a:rPr lang="en-US" smtClean="0"/>
              <a:pPr/>
              <a:t>1/8/2013</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9D21D778-B565-4D7E-94D7-64010A445B68}" type="datetimeFigureOut">
              <a:rPr lang="en-US" smtClean="0"/>
              <a:pPr/>
              <a:t>1/8/2013</a:t>
            </a:fld>
            <a:endParaRPr lang="en-US"/>
          </a:p>
        </p:txBody>
      </p:sp>
      <p:sp>
        <p:nvSpPr>
          <p:cNvPr id="6" name="Нижний колонтитул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2C6B1FF6-39B9-40F5-8B67-33C6354A3D4F}" type="slidenum">
              <a:rPr kumimoji="0" lang="en-US" smtClean="0"/>
              <a:pPr/>
              <a:t>‹#›</a:t>
            </a:fld>
            <a:endParaRPr kumimoji="0" lang="en-US" dirty="0"/>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9D21D778-B565-4D7E-94D7-64010A445B68}" type="datetimeFigureOut">
              <a:rPr lang="en-US" smtClean="0"/>
              <a:pPr/>
              <a:t>1/8/2013</a:t>
            </a:fld>
            <a:endParaRPr lang="en-US" dirty="0"/>
          </a:p>
        </p:txBody>
      </p:sp>
      <p:sp>
        <p:nvSpPr>
          <p:cNvPr id="6" name="Нижний колонтитул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1/8/2013</a:t>
            </a:fld>
            <a:endParaRPr lang="en-US" sz="1400" dirty="0">
              <a:solidFill>
                <a:srgbClr val="FFFFFF"/>
              </a:solidFill>
            </a:endParaRPr>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1073;&#1102;&#1088;&#1086;&#1090;&#1080;&#1082;&#1072;.&#1088;&#109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bureautic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normAutofit/>
          </a:bodyPr>
          <a:lstStyle/>
          <a:p>
            <a:r>
              <a:rPr lang="ru-RU" sz="1800" dirty="0" smtClean="0">
                <a:latin typeface="Cambria" pitchFamily="18" charset="0"/>
              </a:rPr>
              <a:t>КОМПАНИЯ БЮРОТИКА</a:t>
            </a:r>
          </a:p>
          <a:p>
            <a:r>
              <a:rPr lang="ru-RU" sz="1200" dirty="0" smtClean="0">
                <a:latin typeface="Cambria" pitchFamily="18" charset="0"/>
              </a:rPr>
              <a:t>г</a:t>
            </a:r>
            <a:r>
              <a:rPr lang="ru-RU" dirty="0" smtClean="0">
                <a:latin typeface="Cambria" pitchFamily="18" charset="0"/>
              </a:rPr>
              <a:t>. </a:t>
            </a:r>
            <a:r>
              <a:rPr lang="ru-RU" dirty="0" smtClean="0">
                <a:latin typeface="Cambria" pitchFamily="18" charset="0"/>
              </a:rPr>
              <a:t>Владивосток</a:t>
            </a:r>
            <a:endParaRPr lang="en-US" dirty="0" smtClean="0">
              <a:latin typeface="Cambria" pitchFamily="18" charset="0"/>
            </a:endParaRPr>
          </a:p>
          <a:p>
            <a:endParaRPr lang="en-US" dirty="0" smtClean="0">
              <a:latin typeface="Cambria" pitchFamily="18" charset="0"/>
            </a:endParaRPr>
          </a:p>
          <a:p>
            <a:r>
              <a:rPr lang="ru-RU" b="0" dirty="0" err="1" smtClean="0">
                <a:latin typeface="Cambria" pitchFamily="18" charset="0"/>
                <a:hlinkClick r:id="rId3"/>
              </a:rPr>
              <a:t>Бюротика.рф</a:t>
            </a:r>
            <a:endParaRPr lang="en-US" b="0" dirty="0" smtClean="0">
              <a:latin typeface="Cambria" pitchFamily="18" charset="0"/>
            </a:endParaRPr>
          </a:p>
          <a:p>
            <a:r>
              <a:rPr lang="en-US" b="0" dirty="0" smtClean="0">
                <a:latin typeface="Cambria" pitchFamily="18" charset="0"/>
                <a:hlinkClick r:id="rId4"/>
              </a:rPr>
              <a:t>www.bureautics.com</a:t>
            </a:r>
            <a:endParaRPr lang="en-US" b="0" dirty="0" smtClean="0">
              <a:latin typeface="Cambria" pitchFamily="18" charset="0"/>
            </a:endParaRPr>
          </a:p>
          <a:p>
            <a:endParaRPr lang="en-US" b="0" dirty="0" smtClean="0">
              <a:latin typeface="Cambria" pitchFamily="18" charset="0"/>
            </a:endParaRPr>
          </a:p>
        </p:txBody>
      </p:sp>
      <p:sp>
        <p:nvSpPr>
          <p:cNvPr id="3" name="Заголовок 2"/>
          <p:cNvSpPr>
            <a:spLocks noGrp="1"/>
          </p:cNvSpPr>
          <p:nvPr>
            <p:ph type="ctrTitle"/>
          </p:nvPr>
        </p:nvSpPr>
        <p:spPr/>
        <p:txBody>
          <a:bodyPr/>
          <a:lstStyle/>
          <a:p>
            <a:r>
              <a:rPr lang="ru-RU" dirty="0" smtClean="0">
                <a:latin typeface="Cambria" pitchFamily="18" charset="0"/>
              </a:rPr>
              <a:t>Больничный отчет</a:t>
            </a:r>
            <a:endParaRPr lang="ru-RU" dirty="0">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5" name="TextBox 4"/>
          <p:cNvSpPr txBox="1"/>
          <p:nvPr/>
        </p:nvSpPr>
        <p:spPr>
          <a:xfrm>
            <a:off x="251520" y="2553285"/>
            <a:ext cx="2664296" cy="3323987"/>
          </a:xfrm>
          <a:prstGeom prst="rect">
            <a:avLst/>
          </a:prstGeom>
          <a:noFill/>
        </p:spPr>
        <p:txBody>
          <a:bodyPr wrap="square" rtlCol="0">
            <a:spAutoFit/>
          </a:bodyPr>
          <a:lstStyle/>
          <a:p>
            <a:r>
              <a:rPr lang="ru-RU" sz="1400" dirty="0" smtClean="0">
                <a:latin typeface="Cambria" pitchFamily="18" charset="0"/>
              </a:rPr>
              <a:t>Главное окно справочника отчетных форм.</a:t>
            </a:r>
          </a:p>
          <a:p>
            <a:endParaRPr lang="ru-RU" sz="1400" dirty="0" smtClean="0">
              <a:latin typeface="Cambria" pitchFamily="18" charset="0"/>
            </a:endParaRPr>
          </a:p>
          <a:p>
            <a:r>
              <a:rPr lang="ru-RU" sz="1400" dirty="0" smtClean="0">
                <a:latin typeface="Cambria" pitchFamily="18" charset="0"/>
              </a:rPr>
              <a:t>Справочник позволяет определять отчеты, формировать группы строк отчета и строки отчета. </a:t>
            </a:r>
          </a:p>
          <a:p>
            <a:endParaRPr lang="ru-RU" sz="1400" dirty="0" smtClean="0">
              <a:latin typeface="Cambria" pitchFamily="18" charset="0"/>
            </a:endParaRPr>
          </a:p>
          <a:p>
            <a:r>
              <a:rPr lang="ru-RU" sz="1400" dirty="0" smtClean="0">
                <a:latin typeface="Cambria" pitchFamily="18" charset="0"/>
              </a:rPr>
              <a:t>Справочник отчетных форм предназначен для описания связей строк отчета с позициями классификатора МКБ-10 и причинами временной нетрудоспособности.</a:t>
            </a:r>
            <a:endParaRPr lang="ru-RU" sz="1400" dirty="0">
              <a:latin typeface="Cambria" pitchFamily="18" charset="0"/>
            </a:endParaRPr>
          </a:p>
        </p:txBody>
      </p:sp>
      <p:pic>
        <p:nvPicPr>
          <p:cNvPr id="22530" name="Picture 2"/>
          <p:cNvPicPr>
            <a:picLocks noChangeAspect="1" noChangeArrowheads="1"/>
          </p:cNvPicPr>
          <p:nvPr/>
        </p:nvPicPr>
        <p:blipFill>
          <a:blip r:embed="rId3" cstate="print"/>
          <a:srcRect/>
          <a:stretch>
            <a:fillRect/>
          </a:stretch>
        </p:blipFill>
        <p:spPr bwMode="auto">
          <a:xfrm>
            <a:off x="2958405" y="1779612"/>
            <a:ext cx="5934075"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5" name="TextBox 4"/>
          <p:cNvSpPr txBox="1"/>
          <p:nvPr/>
        </p:nvSpPr>
        <p:spPr>
          <a:xfrm>
            <a:off x="251520" y="3068960"/>
            <a:ext cx="2664296" cy="1815882"/>
          </a:xfrm>
          <a:prstGeom prst="rect">
            <a:avLst/>
          </a:prstGeom>
          <a:noFill/>
        </p:spPr>
        <p:txBody>
          <a:bodyPr wrap="square" rtlCol="0">
            <a:spAutoFit/>
          </a:bodyPr>
          <a:lstStyle/>
          <a:p>
            <a:r>
              <a:rPr lang="ru-RU" sz="1400" dirty="0" smtClean="0">
                <a:latin typeface="Cambria" pitchFamily="18" charset="0"/>
              </a:rPr>
              <a:t>Окно справочника отчетных форм с раскрытой папкой «Строки группы». </a:t>
            </a:r>
          </a:p>
          <a:p>
            <a:endParaRPr lang="ru-RU" sz="1400" dirty="0" smtClean="0">
              <a:latin typeface="Cambria" pitchFamily="18" charset="0"/>
            </a:endParaRPr>
          </a:p>
          <a:p>
            <a:r>
              <a:rPr lang="ru-RU" sz="1400" dirty="0" smtClean="0">
                <a:latin typeface="Cambria" pitchFamily="18" charset="0"/>
              </a:rPr>
              <a:t>Каждая группа строк  различается полом и кодом строки, но описывается одним набором причин и классов. </a:t>
            </a:r>
            <a:endParaRPr lang="ru-RU" sz="1400" dirty="0">
              <a:latin typeface="Cambria" pitchFamily="18" charset="0"/>
            </a:endParaRPr>
          </a:p>
        </p:txBody>
      </p:sp>
      <p:pic>
        <p:nvPicPr>
          <p:cNvPr id="23554" name="Picture 2"/>
          <p:cNvPicPr>
            <a:picLocks noChangeAspect="1" noChangeArrowheads="1"/>
          </p:cNvPicPr>
          <p:nvPr/>
        </p:nvPicPr>
        <p:blipFill>
          <a:blip r:embed="rId3" cstate="print"/>
          <a:srcRect/>
          <a:stretch>
            <a:fillRect/>
          </a:stretch>
        </p:blipFill>
        <p:spPr bwMode="auto">
          <a:xfrm>
            <a:off x="2915816" y="1988840"/>
            <a:ext cx="5934075"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5" name="TextBox 4"/>
          <p:cNvSpPr txBox="1"/>
          <p:nvPr/>
        </p:nvSpPr>
        <p:spPr>
          <a:xfrm>
            <a:off x="251520" y="4708301"/>
            <a:ext cx="8568952" cy="1384995"/>
          </a:xfrm>
          <a:prstGeom prst="rect">
            <a:avLst/>
          </a:prstGeom>
          <a:noFill/>
        </p:spPr>
        <p:txBody>
          <a:bodyPr wrap="square" rtlCol="0">
            <a:spAutoFit/>
          </a:bodyPr>
          <a:lstStyle/>
          <a:p>
            <a:r>
              <a:rPr lang="ru-RU" sz="1400" dirty="0" smtClean="0">
                <a:latin typeface="Cambria" pitchFamily="18" charset="0"/>
              </a:rPr>
              <a:t>Папка «Классы» расположенная под наименованием группы строк, содержит список классов МКБ-10. </a:t>
            </a:r>
          </a:p>
          <a:p>
            <a:r>
              <a:rPr lang="ru-RU" sz="1400" dirty="0" smtClean="0">
                <a:latin typeface="Cambria" pitchFamily="18" charset="0"/>
              </a:rPr>
              <a:t>Все случаи ВН указанных классов будут учтены при расчете значений в строках вышеуказанной группы, при условии, что причина случая ВН указана в папке «Причины» расположенной рядом, для той же группы строк. Папка «Классы» может быть пустой, например, для строк 50, 51,52 и 54 групп «Уход за больным», «Отпуск, в связи с санаторно-курортным лечением», «Освобождение от работы, в связи с карантином», «Отпуск по беременности и родам» соответственно. </a:t>
            </a:r>
            <a:endParaRPr lang="ru-RU" sz="1400" dirty="0">
              <a:latin typeface="Cambria" pitchFamily="18" charset="0"/>
            </a:endParaRPr>
          </a:p>
        </p:txBody>
      </p:sp>
      <p:pic>
        <p:nvPicPr>
          <p:cNvPr id="24578" name="Picture 2"/>
          <p:cNvPicPr>
            <a:picLocks noChangeAspect="1" noChangeArrowheads="1"/>
          </p:cNvPicPr>
          <p:nvPr/>
        </p:nvPicPr>
        <p:blipFill>
          <a:blip r:embed="rId3" cstate="print"/>
          <a:srcRect/>
          <a:stretch>
            <a:fillRect/>
          </a:stretch>
        </p:blipFill>
        <p:spPr bwMode="auto">
          <a:xfrm>
            <a:off x="1619672" y="1628800"/>
            <a:ext cx="5934075"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5" name="TextBox 4"/>
          <p:cNvSpPr txBox="1"/>
          <p:nvPr/>
        </p:nvSpPr>
        <p:spPr>
          <a:xfrm>
            <a:off x="251520" y="4581128"/>
            <a:ext cx="8568952" cy="1815882"/>
          </a:xfrm>
          <a:prstGeom prst="rect">
            <a:avLst/>
          </a:prstGeom>
          <a:noFill/>
        </p:spPr>
        <p:txBody>
          <a:bodyPr wrap="square" rtlCol="0">
            <a:spAutoFit/>
          </a:bodyPr>
          <a:lstStyle/>
          <a:p>
            <a:r>
              <a:rPr lang="ru-RU" sz="1400" dirty="0" smtClean="0">
                <a:latin typeface="Cambria" pitchFamily="18" charset="0"/>
              </a:rPr>
              <a:t>Папка «Причины» расположенная под наименованием группы строк, содержит список причин. При расчете значений строк отчета всегда требуется учет причины ВН. Случаи ВН указанных причин будут учтены при расчетах значений вышеуказанной группы строк, при условии, что код МКБ-10, указанный для случая ВН, содержится в папке «Классы».</a:t>
            </a:r>
          </a:p>
          <a:p>
            <a:endParaRPr lang="ru-RU" sz="1400" dirty="0" smtClean="0">
              <a:latin typeface="Cambria" pitchFamily="18" charset="0"/>
            </a:endParaRPr>
          </a:p>
          <a:p>
            <a:r>
              <a:rPr lang="ru-RU" sz="1400" dirty="0" smtClean="0">
                <a:latin typeface="Cambria" pitchFamily="18" charset="0"/>
              </a:rPr>
              <a:t>Для строк 50, 51, 52 и 54 групп  «Уход за больным», «Отпуск, в связи с санаторно-курортным лечением», «Освобождение от работы, в связи с карантином», «Отпуск по беременности и родам» соответственно, папка «Причины» содержит по одной причине из справочника причин.</a:t>
            </a:r>
          </a:p>
        </p:txBody>
      </p:sp>
      <p:pic>
        <p:nvPicPr>
          <p:cNvPr id="25602" name="Picture 2"/>
          <p:cNvPicPr>
            <a:picLocks noChangeAspect="1" noChangeArrowheads="1"/>
          </p:cNvPicPr>
          <p:nvPr/>
        </p:nvPicPr>
        <p:blipFill>
          <a:blip r:embed="rId3" cstate="print"/>
          <a:srcRect/>
          <a:stretch>
            <a:fillRect/>
          </a:stretch>
        </p:blipFill>
        <p:spPr bwMode="auto">
          <a:xfrm>
            <a:off x="1619672" y="1628800"/>
            <a:ext cx="5934075"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5" name="TextBox 4"/>
          <p:cNvSpPr txBox="1"/>
          <p:nvPr/>
        </p:nvSpPr>
        <p:spPr>
          <a:xfrm>
            <a:off x="179512" y="4781470"/>
            <a:ext cx="8784976" cy="1815882"/>
          </a:xfrm>
          <a:prstGeom prst="rect">
            <a:avLst/>
          </a:prstGeom>
          <a:noFill/>
        </p:spPr>
        <p:txBody>
          <a:bodyPr wrap="square" rtlCol="0">
            <a:spAutoFit/>
          </a:bodyPr>
          <a:lstStyle/>
          <a:p>
            <a:r>
              <a:rPr lang="ru-RU" sz="1400" dirty="0" smtClean="0">
                <a:latin typeface="Cambria" pitchFamily="18" charset="0"/>
              </a:rPr>
              <a:t>В программе предусмотрена возможность формирования отчетов  по контингентам пациентов. При этом у пациентов обязательно должно быть определено поле  «Контингент». Для упрощения регистрации пациентов, принадлежность пациента к определенному контингенту может быть автоматически определена по его месту работы.</a:t>
            </a:r>
          </a:p>
          <a:p>
            <a:r>
              <a:rPr lang="ru-RU" sz="1400" dirty="0" smtClean="0">
                <a:latin typeface="Cambria" pitchFamily="18" charset="0"/>
              </a:rPr>
              <a:t>При регистрации пациентов поле «Контингент» может быть переопределено регистратором, какое бы место работы не было определено для пациента. Поле «Контингент» у пациента может быть пустым. В программе следует внести контингенты пациентов, отчеты по которым требуются в вышестоящие организации.</a:t>
            </a:r>
          </a:p>
        </p:txBody>
      </p:sp>
      <p:pic>
        <p:nvPicPr>
          <p:cNvPr id="26626" name="Picture 2"/>
          <p:cNvPicPr>
            <a:picLocks noChangeAspect="1" noChangeArrowheads="1"/>
          </p:cNvPicPr>
          <p:nvPr/>
        </p:nvPicPr>
        <p:blipFill>
          <a:blip r:embed="rId3" cstate="print"/>
          <a:srcRect/>
          <a:stretch>
            <a:fillRect/>
          </a:stretch>
        </p:blipFill>
        <p:spPr bwMode="auto">
          <a:xfrm>
            <a:off x="4427984" y="1556792"/>
            <a:ext cx="4283968" cy="3160986"/>
          </a:xfrm>
          <a:prstGeom prst="rect">
            <a:avLst/>
          </a:prstGeom>
          <a:noFill/>
          <a:ln w="9525">
            <a:noFill/>
            <a:miter lim="800000"/>
            <a:headEnd/>
            <a:tailEnd/>
          </a:ln>
        </p:spPr>
      </p:pic>
      <p:sp>
        <p:nvSpPr>
          <p:cNvPr id="6" name="TextBox 5"/>
          <p:cNvSpPr txBox="1"/>
          <p:nvPr/>
        </p:nvSpPr>
        <p:spPr>
          <a:xfrm>
            <a:off x="467544" y="1862822"/>
            <a:ext cx="3672408" cy="2862322"/>
          </a:xfrm>
          <a:prstGeom prst="rect">
            <a:avLst/>
          </a:prstGeom>
          <a:noFill/>
        </p:spPr>
        <p:txBody>
          <a:bodyPr wrap="square" rtlCol="0">
            <a:spAutoFit/>
          </a:bodyPr>
          <a:lstStyle/>
          <a:p>
            <a:r>
              <a:rPr lang="ru-RU" dirty="0" smtClean="0">
                <a:latin typeface="Cambria" pitchFamily="18" charset="0"/>
              </a:rPr>
              <a:t>Главное окно модуля администратора с раскрытой папкой контингентов. </a:t>
            </a:r>
          </a:p>
          <a:p>
            <a:endParaRPr lang="ru-RU" dirty="0" smtClean="0">
              <a:latin typeface="Cambria" pitchFamily="18" charset="0"/>
            </a:endParaRPr>
          </a:p>
          <a:p>
            <a:r>
              <a:rPr lang="ru-RU" dirty="0" smtClean="0">
                <a:latin typeface="Cambria" pitchFamily="18" charset="0"/>
              </a:rPr>
              <a:t>Контингенты пациентов определяются через наименование мест работы. Перечень мест работы может быть заранее определен.</a:t>
            </a:r>
          </a:p>
          <a:p>
            <a:endParaRPr lang="ru-RU" dirty="0">
              <a:latin typeface="Cambr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5" name="TextBox 4"/>
          <p:cNvSpPr txBox="1"/>
          <p:nvPr/>
        </p:nvSpPr>
        <p:spPr>
          <a:xfrm>
            <a:off x="251520" y="4581128"/>
            <a:ext cx="8568952" cy="1600438"/>
          </a:xfrm>
          <a:prstGeom prst="rect">
            <a:avLst/>
          </a:prstGeom>
          <a:noFill/>
        </p:spPr>
        <p:txBody>
          <a:bodyPr wrap="square" rtlCol="0">
            <a:spAutoFit/>
          </a:bodyPr>
          <a:lstStyle/>
          <a:p>
            <a:r>
              <a:rPr lang="ru-RU" sz="1400" dirty="0" smtClean="0">
                <a:latin typeface="Cambria" pitchFamily="18" charset="0"/>
              </a:rPr>
              <a:t>Окно определения участка для пациентов младше 18 лет. Как правило, при определении участков используются две возрастные группы пациентов: дети - пациенты до 18 лет и взрослые – пациенты старше 18 лет. Для каждой возрастной группы формируется перечень участков, каждый из которых описывается перечнем домов на участке. Участок, для которого не определен перечень домов рассматривается, как участок, определенный для иногородних пациентов. При регистрации пациентов участок определяется автоматически на основании адреса проживания пациента и его возраста и может быть изменен регистратором. Участок всегда определяется для пациента.</a:t>
            </a:r>
          </a:p>
        </p:txBody>
      </p:sp>
      <p:pic>
        <p:nvPicPr>
          <p:cNvPr id="27650" name="Picture 2"/>
          <p:cNvPicPr>
            <a:picLocks noChangeAspect="1" noChangeArrowheads="1"/>
          </p:cNvPicPr>
          <p:nvPr/>
        </p:nvPicPr>
        <p:blipFill>
          <a:blip r:embed="rId3" cstate="print"/>
          <a:srcRect/>
          <a:stretch>
            <a:fillRect/>
          </a:stretch>
        </p:blipFill>
        <p:spPr bwMode="auto">
          <a:xfrm>
            <a:off x="4788024" y="1655555"/>
            <a:ext cx="3960440" cy="2853565"/>
          </a:xfrm>
          <a:prstGeom prst="rect">
            <a:avLst/>
          </a:prstGeom>
          <a:noFill/>
          <a:ln w="9525">
            <a:noFill/>
            <a:miter lim="800000"/>
            <a:headEnd/>
            <a:tailEnd/>
          </a:ln>
        </p:spPr>
      </p:pic>
      <p:sp>
        <p:nvSpPr>
          <p:cNvPr id="6" name="TextBox 5"/>
          <p:cNvSpPr txBox="1"/>
          <p:nvPr/>
        </p:nvSpPr>
        <p:spPr>
          <a:xfrm>
            <a:off x="251520" y="2564904"/>
            <a:ext cx="4392488" cy="923330"/>
          </a:xfrm>
          <a:prstGeom prst="rect">
            <a:avLst/>
          </a:prstGeom>
          <a:noFill/>
        </p:spPr>
        <p:txBody>
          <a:bodyPr wrap="square" rtlCol="0">
            <a:spAutoFit/>
          </a:bodyPr>
          <a:lstStyle/>
          <a:p>
            <a:r>
              <a:rPr lang="ru-RU" dirty="0" smtClean="0">
                <a:latin typeface="Cambria" pitchFamily="18" charset="0"/>
              </a:rPr>
              <a:t>В программе предусмотрена возможность определения участков разных возрастных групп пациентов.</a:t>
            </a:r>
            <a:endParaRPr lang="ru-RU" dirty="0">
              <a:latin typeface="Cambr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5" name="TextBox 4"/>
          <p:cNvSpPr txBox="1"/>
          <p:nvPr/>
        </p:nvSpPr>
        <p:spPr>
          <a:xfrm>
            <a:off x="323528" y="1772816"/>
            <a:ext cx="3096344" cy="954107"/>
          </a:xfrm>
          <a:prstGeom prst="rect">
            <a:avLst/>
          </a:prstGeom>
          <a:noFill/>
        </p:spPr>
        <p:txBody>
          <a:bodyPr wrap="square" rtlCol="0">
            <a:spAutoFit/>
          </a:bodyPr>
          <a:lstStyle/>
          <a:p>
            <a:r>
              <a:rPr lang="ru-RU" sz="1400" dirty="0" smtClean="0">
                <a:latin typeface="Cambria" pitchFamily="18" charset="0"/>
              </a:rPr>
              <a:t>Папка «Статусы пациентов»  модуля «Системные справочники» предназначена для определения статусов пациентов.</a:t>
            </a:r>
          </a:p>
        </p:txBody>
      </p:sp>
      <p:pic>
        <p:nvPicPr>
          <p:cNvPr id="1026" name="Picture 2"/>
          <p:cNvPicPr>
            <a:picLocks noChangeAspect="1" noChangeArrowheads="1"/>
          </p:cNvPicPr>
          <p:nvPr/>
        </p:nvPicPr>
        <p:blipFill>
          <a:blip r:embed="rId3" cstate="print"/>
          <a:srcRect/>
          <a:stretch>
            <a:fillRect/>
          </a:stretch>
        </p:blipFill>
        <p:spPr bwMode="auto">
          <a:xfrm>
            <a:off x="3491880" y="1582999"/>
            <a:ext cx="5247722" cy="4510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5" name="TextBox 4"/>
          <p:cNvSpPr txBox="1"/>
          <p:nvPr/>
        </p:nvSpPr>
        <p:spPr>
          <a:xfrm>
            <a:off x="323528" y="1689770"/>
            <a:ext cx="2520280" cy="3323987"/>
          </a:xfrm>
          <a:prstGeom prst="rect">
            <a:avLst/>
          </a:prstGeom>
          <a:noFill/>
        </p:spPr>
        <p:txBody>
          <a:bodyPr wrap="square" rtlCol="0">
            <a:spAutoFit/>
          </a:bodyPr>
          <a:lstStyle/>
          <a:p>
            <a:r>
              <a:rPr lang="ru-RU" sz="1400" dirty="0" smtClean="0">
                <a:latin typeface="Cambria" pitchFamily="18" charset="0"/>
              </a:rPr>
              <a:t>Папка «Возрастные группы в отчете» содержит описание возрастных групп, посредством определения минимального и максимального возраста пациентов, соответствующего возрастной группе.</a:t>
            </a:r>
          </a:p>
          <a:p>
            <a:endParaRPr lang="ru-RU" sz="1400" dirty="0" smtClean="0">
              <a:latin typeface="Cambria" pitchFamily="18" charset="0"/>
            </a:endParaRPr>
          </a:p>
          <a:p>
            <a:r>
              <a:rPr lang="ru-RU" sz="1400" dirty="0" smtClean="0">
                <a:latin typeface="Cambria" pitchFamily="18" charset="0"/>
              </a:rPr>
              <a:t>Расчет значений каждой строки отчета по возрастным группам использует указанные границы возрастных групп.</a:t>
            </a:r>
          </a:p>
        </p:txBody>
      </p:sp>
      <p:pic>
        <p:nvPicPr>
          <p:cNvPr id="2050" name="Picture 2"/>
          <p:cNvPicPr>
            <a:picLocks noChangeAspect="1" noChangeArrowheads="1"/>
          </p:cNvPicPr>
          <p:nvPr/>
        </p:nvPicPr>
        <p:blipFill>
          <a:blip r:embed="rId3" cstate="print"/>
          <a:srcRect/>
          <a:stretch>
            <a:fillRect/>
          </a:stretch>
        </p:blipFill>
        <p:spPr bwMode="auto">
          <a:xfrm>
            <a:off x="2958405" y="1628800"/>
            <a:ext cx="5934075"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5" name="TextBox 4"/>
          <p:cNvSpPr txBox="1"/>
          <p:nvPr/>
        </p:nvSpPr>
        <p:spPr>
          <a:xfrm>
            <a:off x="323528" y="1907535"/>
            <a:ext cx="2520280" cy="4185761"/>
          </a:xfrm>
          <a:prstGeom prst="rect">
            <a:avLst/>
          </a:prstGeom>
          <a:noFill/>
        </p:spPr>
        <p:txBody>
          <a:bodyPr wrap="square" rtlCol="0">
            <a:spAutoFit/>
          </a:bodyPr>
          <a:lstStyle/>
          <a:p>
            <a:r>
              <a:rPr lang="ru-RU" sz="1400" dirty="0" smtClean="0">
                <a:latin typeface="Cambria" pitchFamily="18" charset="0"/>
              </a:rPr>
              <a:t>Папка «Типы периодов» содержит перечень используемых типов периодов при определении периода. </a:t>
            </a:r>
          </a:p>
          <a:p>
            <a:endParaRPr lang="ru-RU" sz="1400" dirty="0" smtClean="0">
              <a:latin typeface="Cambria" pitchFamily="18" charset="0"/>
            </a:endParaRPr>
          </a:p>
          <a:p>
            <a:r>
              <a:rPr lang="ru-RU" sz="1400" dirty="0" smtClean="0">
                <a:latin typeface="Cambria" pitchFamily="18" charset="0"/>
              </a:rPr>
              <a:t>Тип периода используется при формировании отчетов сравнения значений за разные периоды одинакового типа. </a:t>
            </a:r>
          </a:p>
          <a:p>
            <a:endParaRPr lang="ru-RU" sz="1400" dirty="0" smtClean="0">
              <a:latin typeface="Cambria" pitchFamily="18" charset="0"/>
            </a:endParaRPr>
          </a:p>
          <a:p>
            <a:r>
              <a:rPr lang="ru-RU" sz="1400" dirty="0" smtClean="0">
                <a:latin typeface="Cambria" pitchFamily="18" charset="0"/>
              </a:rPr>
              <a:t>Например, для сравнения двух отчетов за первый квартал 2011 и 2012 годов. Результирующий отчет сравнивает значения двух отчетов для определения тенденции.</a:t>
            </a:r>
          </a:p>
        </p:txBody>
      </p:sp>
      <p:pic>
        <p:nvPicPr>
          <p:cNvPr id="3074" name="Picture 2"/>
          <p:cNvPicPr>
            <a:picLocks noChangeAspect="1" noChangeArrowheads="1"/>
          </p:cNvPicPr>
          <p:nvPr/>
        </p:nvPicPr>
        <p:blipFill>
          <a:blip r:embed="rId3" cstate="print"/>
          <a:srcRect/>
          <a:stretch>
            <a:fillRect/>
          </a:stretch>
        </p:blipFill>
        <p:spPr bwMode="auto">
          <a:xfrm>
            <a:off x="2915816" y="1700808"/>
            <a:ext cx="5934075"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pic>
        <p:nvPicPr>
          <p:cNvPr id="4098" name="Picture 2"/>
          <p:cNvPicPr>
            <a:picLocks noChangeAspect="1" noChangeArrowheads="1"/>
          </p:cNvPicPr>
          <p:nvPr/>
        </p:nvPicPr>
        <p:blipFill>
          <a:blip r:embed="rId3" cstate="print"/>
          <a:srcRect/>
          <a:stretch>
            <a:fillRect/>
          </a:stretch>
        </p:blipFill>
        <p:spPr bwMode="auto">
          <a:xfrm>
            <a:off x="2915816" y="1610444"/>
            <a:ext cx="5934075" cy="4914900"/>
          </a:xfrm>
          <a:prstGeom prst="rect">
            <a:avLst/>
          </a:prstGeom>
          <a:noFill/>
          <a:ln w="9525">
            <a:noFill/>
            <a:miter lim="800000"/>
            <a:headEnd/>
            <a:tailEnd/>
          </a:ln>
        </p:spPr>
      </p:pic>
      <p:sp>
        <p:nvSpPr>
          <p:cNvPr id="6" name="TextBox 5"/>
          <p:cNvSpPr txBox="1"/>
          <p:nvPr/>
        </p:nvSpPr>
        <p:spPr>
          <a:xfrm>
            <a:off x="323528" y="1844824"/>
            <a:ext cx="2520280" cy="4339650"/>
          </a:xfrm>
          <a:prstGeom prst="rect">
            <a:avLst/>
          </a:prstGeom>
          <a:noFill/>
        </p:spPr>
        <p:txBody>
          <a:bodyPr wrap="square" rtlCol="0">
            <a:spAutoFit/>
          </a:bodyPr>
          <a:lstStyle/>
          <a:p>
            <a:r>
              <a:rPr lang="ru-RU" sz="1200" dirty="0" smtClean="0">
                <a:latin typeface="Cambria" pitchFamily="18" charset="0"/>
              </a:rPr>
              <a:t>Папка «Интервалы длительности» содержит интервалы длительности случаев ВН. </a:t>
            </a:r>
          </a:p>
          <a:p>
            <a:r>
              <a:rPr lang="ru-RU" sz="1200" dirty="0" smtClean="0">
                <a:latin typeface="Cambria" pitchFamily="18" charset="0"/>
              </a:rPr>
              <a:t>Случай ВН будет отражаться для соответствующего интервала, если длительность случая больше минимального и меньше максимального количества дней определенных для этого интервала, причем нет отметки о прохождении промежуточной комиссии за этот интервал длительности случая. </a:t>
            </a:r>
          </a:p>
          <a:p>
            <a:r>
              <a:rPr lang="ru-RU" sz="1200" dirty="0" smtClean="0">
                <a:latin typeface="Cambria" pitchFamily="18" charset="0"/>
              </a:rPr>
              <a:t>Папка «Интервалы длительности» используется заведующим отделом экспертизы по временной утрате трудоспособности (ЭВУТ), для контроля прохождения пациентами промежуточных комиссий, пациентов всех подразделений.</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3" name="Содержимое 2"/>
          <p:cNvSpPr>
            <a:spLocks noGrp="1"/>
          </p:cNvSpPr>
          <p:nvPr>
            <p:ph sz="quarter" idx="1"/>
          </p:nvPr>
        </p:nvSpPr>
        <p:spPr/>
        <p:txBody>
          <a:bodyPr>
            <a:normAutofit lnSpcReduction="10000"/>
          </a:bodyPr>
          <a:lstStyle/>
          <a:p>
            <a:pPr lvl="1" algn="just">
              <a:buNone/>
            </a:pPr>
            <a:r>
              <a:rPr lang="en-US" dirty="0" smtClean="0">
                <a:latin typeface="Cambria" pitchFamily="18" charset="0"/>
              </a:rPr>
              <a:t>	</a:t>
            </a:r>
            <a:r>
              <a:rPr lang="ru-RU" dirty="0" smtClean="0">
                <a:latin typeface="Cambria" pitchFamily="18" charset="0"/>
              </a:rPr>
              <a:t>Программа </a:t>
            </a:r>
            <a:r>
              <a:rPr lang="ru-RU" dirty="0" smtClean="0">
                <a:latin typeface="Cambria" pitchFamily="18" charset="0"/>
              </a:rPr>
              <a:t>предназначена для быстрого составления статистических и аналитических отчетов о деятельности медицинского учреждения. Обеспечивает ведение журнала случаев временной нетрудоспособности, учет выданных пациентам листков временной нетрудоспособности. </a:t>
            </a:r>
            <a:r>
              <a:rPr lang="ru-RU" dirty="0" smtClean="0">
                <a:latin typeface="Cambria" pitchFamily="18" charset="0"/>
              </a:rPr>
              <a:t>Формирует </a:t>
            </a:r>
            <a:r>
              <a:rPr lang="ru-RU" dirty="0" smtClean="0">
                <a:latin typeface="Cambria" pitchFamily="18" charset="0"/>
              </a:rPr>
              <a:t>сводные отчеты по предприятию в целом, его подразделениям, контингентам пациентов и участкам. </a:t>
            </a:r>
            <a:r>
              <a:rPr lang="ru-RU" dirty="0" smtClean="0">
                <a:latin typeface="Cambria" pitchFamily="18" charset="0"/>
              </a:rPr>
              <a:t>Содержит </a:t>
            </a:r>
            <a:r>
              <a:rPr lang="ru-RU" dirty="0" smtClean="0">
                <a:latin typeface="Cambria" pitchFamily="18" charset="0"/>
              </a:rPr>
              <a:t>наполненные информацией справочники. Поддерживает печать различных форм отчетности, в том числе формы 16-ВН. Может работать в режиме территориально распределенной обработки данных. Предоставляет широкие возможности импорта и экспорта </a:t>
            </a:r>
            <a:r>
              <a:rPr lang="ru-RU" dirty="0" smtClean="0">
                <a:latin typeface="Cambria" pitchFamily="18" charset="0"/>
              </a:rPr>
              <a:t>данных. Снабжена </a:t>
            </a:r>
            <a:r>
              <a:rPr lang="ru-RU" dirty="0" smtClean="0">
                <a:latin typeface="Cambria" pitchFamily="18" charset="0"/>
              </a:rPr>
              <a:t>генератором отчетных форм и встроенной защитой от компьютерных вирусов. </a:t>
            </a:r>
            <a:endParaRPr lang="ru-RU" dirty="0">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6" name="TextBox 5"/>
          <p:cNvSpPr txBox="1"/>
          <p:nvPr/>
        </p:nvSpPr>
        <p:spPr>
          <a:xfrm>
            <a:off x="323528" y="1978962"/>
            <a:ext cx="2520280" cy="3970318"/>
          </a:xfrm>
          <a:prstGeom prst="rect">
            <a:avLst/>
          </a:prstGeom>
          <a:noFill/>
        </p:spPr>
        <p:txBody>
          <a:bodyPr wrap="square" rtlCol="0">
            <a:spAutoFit/>
          </a:bodyPr>
          <a:lstStyle/>
          <a:p>
            <a:r>
              <a:rPr lang="ru-RU" dirty="0" smtClean="0">
                <a:latin typeface="Cambria" pitchFamily="18" charset="0"/>
              </a:rPr>
              <a:t>Папка «Интервалы длительности (для подразделений)» предназначена для той же цели, что папка «Интервалы длительности», и используется заведующими подразделениями, для контроля прохождения пациентами отделений комиссий.</a:t>
            </a:r>
          </a:p>
        </p:txBody>
      </p:sp>
      <p:pic>
        <p:nvPicPr>
          <p:cNvPr id="5122" name="Picture 2"/>
          <p:cNvPicPr>
            <a:picLocks noChangeAspect="1" noChangeArrowheads="1"/>
          </p:cNvPicPr>
          <p:nvPr/>
        </p:nvPicPr>
        <p:blipFill>
          <a:blip r:embed="rId3" cstate="print"/>
          <a:srcRect/>
          <a:stretch>
            <a:fillRect/>
          </a:stretch>
        </p:blipFill>
        <p:spPr bwMode="auto">
          <a:xfrm>
            <a:off x="2915816" y="1610444"/>
            <a:ext cx="5934075"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6" name="TextBox 5"/>
          <p:cNvSpPr txBox="1"/>
          <p:nvPr/>
        </p:nvSpPr>
        <p:spPr>
          <a:xfrm>
            <a:off x="323528" y="1628800"/>
            <a:ext cx="2520280" cy="4616648"/>
          </a:xfrm>
          <a:prstGeom prst="rect">
            <a:avLst/>
          </a:prstGeom>
          <a:noFill/>
        </p:spPr>
        <p:txBody>
          <a:bodyPr wrap="square" rtlCol="0">
            <a:spAutoFit/>
          </a:bodyPr>
          <a:lstStyle/>
          <a:p>
            <a:r>
              <a:rPr lang="ru-RU" sz="1400" dirty="0" smtClean="0">
                <a:latin typeface="Cambria" pitchFamily="18" charset="0"/>
              </a:rPr>
              <a:t>Папка «Параметры» содержит единственную строку для определения глубины хранения случаев ВН в списке актуальных случаев ВН и флага расчетов по возрастным группам. Если расчет по возрастным группам выключен, то отчетные формы будут содержать данные о количестве случаев и суммарной продолжительности в днях, без распределения количества случаев по возрастным группам. Данное свойство может оказаться удобным на этапе предварительных расчетов отчетных форм.</a:t>
            </a:r>
            <a:endParaRPr lang="ru-RU" sz="1400" dirty="0">
              <a:latin typeface="Cambria" pitchFamily="18" charset="0"/>
            </a:endParaRPr>
          </a:p>
        </p:txBody>
      </p:sp>
      <p:pic>
        <p:nvPicPr>
          <p:cNvPr id="6146" name="Picture 2"/>
          <p:cNvPicPr>
            <a:picLocks noChangeAspect="1" noChangeArrowheads="1"/>
          </p:cNvPicPr>
          <p:nvPr/>
        </p:nvPicPr>
        <p:blipFill>
          <a:blip r:embed="rId3" cstate="print"/>
          <a:srcRect/>
          <a:stretch>
            <a:fillRect/>
          </a:stretch>
        </p:blipFill>
        <p:spPr bwMode="auto">
          <a:xfrm>
            <a:off x="2915816" y="1484784"/>
            <a:ext cx="5934075" cy="467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6" name="TextBox 5"/>
          <p:cNvSpPr txBox="1"/>
          <p:nvPr/>
        </p:nvSpPr>
        <p:spPr>
          <a:xfrm>
            <a:off x="323528" y="2480116"/>
            <a:ext cx="2520280" cy="2893100"/>
          </a:xfrm>
          <a:prstGeom prst="rect">
            <a:avLst/>
          </a:prstGeom>
          <a:noFill/>
        </p:spPr>
        <p:txBody>
          <a:bodyPr wrap="square" rtlCol="0">
            <a:spAutoFit/>
          </a:bodyPr>
          <a:lstStyle/>
          <a:p>
            <a:r>
              <a:rPr lang="ru-RU" sz="1400" dirty="0" smtClean="0">
                <a:latin typeface="Cambria" pitchFamily="18" charset="0"/>
              </a:rPr>
              <a:t>Окно справочника городов. </a:t>
            </a:r>
          </a:p>
          <a:p>
            <a:endParaRPr lang="ru-RU" sz="1400" dirty="0" smtClean="0">
              <a:latin typeface="Cambria" pitchFamily="18" charset="0"/>
            </a:endParaRPr>
          </a:p>
          <a:p>
            <a:r>
              <a:rPr lang="ru-RU" sz="1400" dirty="0" smtClean="0">
                <a:latin typeface="Cambria" pitchFamily="18" charset="0"/>
              </a:rPr>
              <a:t>Программа снабжена географическим справочником до наименования улиц. </a:t>
            </a:r>
          </a:p>
          <a:p>
            <a:endParaRPr lang="ru-RU" sz="1400" dirty="0" smtClean="0">
              <a:latin typeface="Cambria" pitchFamily="18" charset="0"/>
            </a:endParaRPr>
          </a:p>
          <a:p>
            <a:r>
              <a:rPr lang="ru-RU" sz="1400" dirty="0" smtClean="0">
                <a:latin typeface="Cambria" pitchFamily="18" charset="0"/>
              </a:rPr>
              <a:t>Справочник используется при регистрации предприятий и пациентов,</a:t>
            </a:r>
          </a:p>
          <a:p>
            <a:r>
              <a:rPr lang="ru-RU" sz="1400" dirty="0" smtClean="0">
                <a:latin typeface="Cambria" pitchFamily="18" charset="0"/>
              </a:rPr>
              <a:t>если для их регистрации улица не требуется или не определена.</a:t>
            </a:r>
            <a:endParaRPr lang="ru-RU" sz="1400" dirty="0">
              <a:latin typeface="Cambria" pitchFamily="18" charset="0"/>
            </a:endParaRPr>
          </a:p>
        </p:txBody>
      </p:sp>
      <p:pic>
        <p:nvPicPr>
          <p:cNvPr id="7170" name="Picture 2"/>
          <p:cNvPicPr>
            <a:picLocks noChangeAspect="1" noChangeArrowheads="1"/>
          </p:cNvPicPr>
          <p:nvPr/>
        </p:nvPicPr>
        <p:blipFill>
          <a:blip r:embed="rId3" cstate="print"/>
          <a:srcRect/>
          <a:stretch>
            <a:fillRect/>
          </a:stretch>
        </p:blipFill>
        <p:spPr bwMode="auto">
          <a:xfrm>
            <a:off x="2958405" y="1916832"/>
            <a:ext cx="5934075" cy="384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6" name="TextBox 5"/>
          <p:cNvSpPr txBox="1"/>
          <p:nvPr/>
        </p:nvSpPr>
        <p:spPr>
          <a:xfrm>
            <a:off x="323528" y="2480116"/>
            <a:ext cx="2520280" cy="1169551"/>
          </a:xfrm>
          <a:prstGeom prst="rect">
            <a:avLst/>
          </a:prstGeom>
          <a:noFill/>
        </p:spPr>
        <p:txBody>
          <a:bodyPr wrap="square" rtlCol="0">
            <a:spAutoFit/>
          </a:bodyPr>
          <a:lstStyle/>
          <a:p>
            <a:r>
              <a:rPr lang="ru-RU" sz="1400" dirty="0" smtClean="0">
                <a:latin typeface="Cambria" pitchFamily="18" charset="0"/>
              </a:rPr>
              <a:t>Окно справочника городов и улиц. Используется при регистрации предприятий или пациентов, когда улица определена.</a:t>
            </a:r>
            <a:endParaRPr lang="ru-RU" sz="1400" dirty="0">
              <a:latin typeface="Cambria" pitchFamily="18" charset="0"/>
            </a:endParaRPr>
          </a:p>
        </p:txBody>
      </p:sp>
      <p:pic>
        <p:nvPicPr>
          <p:cNvPr id="8194" name="Picture 2"/>
          <p:cNvPicPr>
            <a:picLocks noChangeAspect="1" noChangeArrowheads="1"/>
          </p:cNvPicPr>
          <p:nvPr/>
        </p:nvPicPr>
        <p:blipFill>
          <a:blip r:embed="rId3" cstate="print"/>
          <a:srcRect/>
          <a:stretch>
            <a:fillRect/>
          </a:stretch>
        </p:blipFill>
        <p:spPr bwMode="auto">
          <a:xfrm>
            <a:off x="2915816" y="1602060"/>
            <a:ext cx="5934075"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6" name="TextBox 5"/>
          <p:cNvSpPr txBox="1"/>
          <p:nvPr/>
        </p:nvSpPr>
        <p:spPr>
          <a:xfrm>
            <a:off x="251520" y="1689189"/>
            <a:ext cx="3600400" cy="3323987"/>
          </a:xfrm>
          <a:prstGeom prst="rect">
            <a:avLst/>
          </a:prstGeom>
          <a:noFill/>
        </p:spPr>
        <p:txBody>
          <a:bodyPr wrap="square" rtlCol="0">
            <a:spAutoFit/>
          </a:bodyPr>
          <a:lstStyle/>
          <a:p>
            <a:r>
              <a:rPr lang="ru-RU" sz="1400" dirty="0" smtClean="0">
                <a:latin typeface="Cambria" pitchFamily="18" charset="0"/>
              </a:rPr>
              <a:t>Окно справочника пациентов. </a:t>
            </a:r>
          </a:p>
          <a:p>
            <a:endParaRPr lang="ru-RU" sz="1400" dirty="0" smtClean="0">
              <a:latin typeface="Cambria" pitchFamily="18" charset="0"/>
            </a:endParaRPr>
          </a:p>
          <a:p>
            <a:r>
              <a:rPr lang="ru-RU" sz="1400" dirty="0" smtClean="0">
                <a:latin typeface="Cambria" pitchFamily="18" charset="0"/>
              </a:rPr>
              <a:t>Модуль «Пациенты» позволяет регистрировать новых пациентов и позволяет просматривать реестр приписанного населения по участкам, контингентам, месту работы, статусу пациента и возрастным группам. </a:t>
            </a:r>
          </a:p>
          <a:p>
            <a:endParaRPr lang="ru-RU" sz="1400" dirty="0" smtClean="0">
              <a:latin typeface="Cambria" pitchFamily="18" charset="0"/>
            </a:endParaRPr>
          </a:p>
          <a:p>
            <a:r>
              <a:rPr lang="ru-RU" sz="1400" dirty="0" smtClean="0">
                <a:latin typeface="Cambria" pitchFamily="18" charset="0"/>
              </a:rPr>
              <a:t>Для упрощения ведения реестра приписанного населения и устранения ошибок повторной регистрации в модуле предусмотрены папки «Повторная регистрации?», «Сменили фамилию?» и «Близнецы?». </a:t>
            </a:r>
          </a:p>
        </p:txBody>
      </p:sp>
      <p:pic>
        <p:nvPicPr>
          <p:cNvPr id="9218" name="Picture 2"/>
          <p:cNvPicPr>
            <a:picLocks noChangeAspect="1" noChangeArrowheads="1"/>
          </p:cNvPicPr>
          <p:nvPr/>
        </p:nvPicPr>
        <p:blipFill>
          <a:blip r:embed="rId3" cstate="print"/>
          <a:srcRect/>
          <a:stretch>
            <a:fillRect/>
          </a:stretch>
        </p:blipFill>
        <p:spPr bwMode="auto">
          <a:xfrm>
            <a:off x="3726737" y="1628799"/>
            <a:ext cx="5021727" cy="3667553"/>
          </a:xfrm>
          <a:prstGeom prst="rect">
            <a:avLst/>
          </a:prstGeom>
          <a:noFill/>
          <a:ln w="9525">
            <a:noFill/>
            <a:miter lim="800000"/>
            <a:headEnd/>
            <a:tailEnd/>
          </a:ln>
        </p:spPr>
      </p:pic>
      <p:sp>
        <p:nvSpPr>
          <p:cNvPr id="8" name="TextBox 7"/>
          <p:cNvSpPr txBox="1"/>
          <p:nvPr/>
        </p:nvSpPr>
        <p:spPr>
          <a:xfrm>
            <a:off x="251520" y="5301208"/>
            <a:ext cx="8568952" cy="954107"/>
          </a:xfrm>
          <a:prstGeom prst="rect">
            <a:avLst/>
          </a:prstGeom>
          <a:noFill/>
        </p:spPr>
        <p:txBody>
          <a:bodyPr wrap="square" rtlCol="0">
            <a:spAutoFit/>
          </a:bodyPr>
          <a:lstStyle/>
          <a:p>
            <a:r>
              <a:rPr lang="ru-RU" sz="1400" dirty="0" smtClean="0">
                <a:latin typeface="Cambria" pitchFamily="18" charset="0"/>
              </a:rPr>
              <a:t>Папка «Повторная регистрации?» предназначена для отражения пациентов с разными номерами карт, но одинаковыми фамилиями, имена и отчествами и днем рождения.</a:t>
            </a:r>
          </a:p>
          <a:p>
            <a:r>
              <a:rPr lang="ru-RU" sz="1400" dirty="0" smtClean="0">
                <a:latin typeface="Cambria" pitchFamily="18" charset="0"/>
              </a:rPr>
              <a:t>Папка «Сменили фамилию?»  содержит  перечень пациентов отличающихся фамилией.</a:t>
            </a:r>
          </a:p>
          <a:p>
            <a:r>
              <a:rPr lang="ru-RU" sz="1400" dirty="0" smtClean="0">
                <a:latin typeface="Cambria" pitchFamily="18" charset="0"/>
              </a:rPr>
              <a:t>Папка «Близнецы?»  содержит  перечень пациентов отличающихся именем.</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6" name="TextBox 5"/>
          <p:cNvSpPr txBox="1"/>
          <p:nvPr/>
        </p:nvSpPr>
        <p:spPr>
          <a:xfrm>
            <a:off x="323528" y="5366246"/>
            <a:ext cx="8496944" cy="1231106"/>
          </a:xfrm>
          <a:prstGeom prst="rect">
            <a:avLst/>
          </a:prstGeom>
          <a:noFill/>
        </p:spPr>
        <p:txBody>
          <a:bodyPr wrap="square" rtlCol="0">
            <a:spAutoFit/>
          </a:bodyPr>
          <a:lstStyle/>
          <a:p>
            <a:r>
              <a:rPr lang="ru-RU" sz="1600" dirty="0" smtClean="0">
                <a:latin typeface="Cambria" pitchFamily="18" charset="0"/>
              </a:rPr>
              <a:t>Окно модуля репликации данных из </a:t>
            </a:r>
            <a:r>
              <a:rPr lang="ru-RU" sz="1600" i="1" dirty="0" smtClean="0">
                <a:latin typeface="Cambria" pitchFamily="18" charset="0"/>
              </a:rPr>
              <a:t>базы данных Нейрон</a:t>
            </a:r>
            <a:r>
              <a:rPr lang="ru-RU" sz="1600" dirty="0" smtClean="0">
                <a:latin typeface="Cambria" pitchFamily="18" charset="0"/>
              </a:rPr>
              <a:t> – модуля администратора программы.</a:t>
            </a:r>
          </a:p>
          <a:p>
            <a:r>
              <a:rPr lang="ru-RU" sz="1400" dirty="0" smtClean="0">
                <a:latin typeface="Cambria" pitchFamily="18" charset="0"/>
              </a:rPr>
              <a:t>При эксплуатации в учреждении </a:t>
            </a:r>
            <a:r>
              <a:rPr lang="en-US" sz="1400" dirty="0" smtClean="0">
                <a:latin typeface="Cambria" pitchFamily="18" charset="0"/>
              </a:rPr>
              <a:t>“</a:t>
            </a:r>
            <a:r>
              <a:rPr lang="ru-RU" sz="1400" dirty="0" smtClean="0">
                <a:latin typeface="Cambria" pitchFamily="18" charset="0"/>
              </a:rPr>
              <a:t>Нейрон</a:t>
            </a:r>
            <a:r>
              <a:rPr lang="en-US" sz="1400" dirty="0" smtClean="0">
                <a:latin typeface="Cambria" pitchFamily="18" charset="0"/>
              </a:rPr>
              <a:t>”</a:t>
            </a:r>
            <a:r>
              <a:rPr lang="ru-RU" sz="1400" dirty="0" smtClean="0">
                <a:latin typeface="Cambria" pitchFamily="18" charset="0"/>
              </a:rPr>
              <a:t> для </a:t>
            </a:r>
            <a:r>
              <a:rPr lang="ru-RU" sz="1400" dirty="0" smtClean="0">
                <a:latin typeface="Cambria" pitchFamily="18" charset="0"/>
              </a:rPr>
              <a:t>импорта справочника пациентов (реестра приписанного населения) достаточно выполнить задачу «Репликатор», щелкнуть по кнопке «Репликатор», расположенной на панели сервиса.</a:t>
            </a:r>
          </a:p>
        </p:txBody>
      </p:sp>
      <p:pic>
        <p:nvPicPr>
          <p:cNvPr id="10242" name="Picture 2"/>
          <p:cNvPicPr>
            <a:picLocks noChangeAspect="1" noChangeArrowheads="1"/>
          </p:cNvPicPr>
          <p:nvPr/>
        </p:nvPicPr>
        <p:blipFill>
          <a:blip r:embed="rId3" cstate="print"/>
          <a:srcRect/>
          <a:stretch>
            <a:fillRect/>
          </a:stretch>
        </p:blipFill>
        <p:spPr bwMode="auto">
          <a:xfrm>
            <a:off x="1619672" y="1639416"/>
            <a:ext cx="59436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6" name="TextBox 5"/>
          <p:cNvSpPr txBox="1"/>
          <p:nvPr/>
        </p:nvSpPr>
        <p:spPr>
          <a:xfrm>
            <a:off x="323528" y="4924906"/>
            <a:ext cx="8496944" cy="1600438"/>
          </a:xfrm>
          <a:prstGeom prst="rect">
            <a:avLst/>
          </a:prstGeom>
          <a:noFill/>
        </p:spPr>
        <p:txBody>
          <a:bodyPr wrap="square" rtlCol="0">
            <a:spAutoFit/>
          </a:bodyPr>
          <a:lstStyle/>
          <a:p>
            <a:r>
              <a:rPr lang="ru-RU" sz="1400" dirty="0" smtClean="0">
                <a:latin typeface="Cambria" pitchFamily="18" charset="0"/>
              </a:rPr>
              <a:t>Главное окно модуля регистратора предназначено для регистрации случаев ВН и просмотра списка актуальных случаев по группам инвалидности, причинам ВН, по участкам, подразделениям, месту работы, контингентам и возрастным группам пациентов и категориям льготников. Отдельной папкой отражаются случаи ВН медработников. В папке «Все просроченные случаи ВН» отражаются случаи ВН, длительность которых, превышает минимальный порог какого-то интервала длительности, при условии, что отметка о прохождении промежуточной комиссии пациентом за этот интервал длительности отсутствует или, например, соответствует предыдущему интервалу длительности.</a:t>
            </a:r>
          </a:p>
        </p:txBody>
      </p:sp>
      <p:pic>
        <p:nvPicPr>
          <p:cNvPr id="11266" name="Picture 2"/>
          <p:cNvPicPr>
            <a:picLocks noChangeAspect="1" noChangeArrowheads="1"/>
          </p:cNvPicPr>
          <p:nvPr/>
        </p:nvPicPr>
        <p:blipFill>
          <a:blip r:embed="rId3" cstate="print"/>
          <a:srcRect/>
          <a:stretch>
            <a:fillRect/>
          </a:stretch>
        </p:blipFill>
        <p:spPr bwMode="auto">
          <a:xfrm>
            <a:off x="1619672" y="1556792"/>
            <a:ext cx="59436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6" name="TextBox 5"/>
          <p:cNvSpPr txBox="1"/>
          <p:nvPr/>
        </p:nvSpPr>
        <p:spPr>
          <a:xfrm>
            <a:off x="323528" y="6021288"/>
            <a:ext cx="8496944" cy="738664"/>
          </a:xfrm>
          <a:prstGeom prst="rect">
            <a:avLst/>
          </a:prstGeom>
          <a:noFill/>
        </p:spPr>
        <p:txBody>
          <a:bodyPr wrap="square" rtlCol="0">
            <a:spAutoFit/>
          </a:bodyPr>
          <a:lstStyle/>
          <a:p>
            <a:r>
              <a:rPr lang="ru-RU" sz="1400" dirty="0" smtClean="0">
                <a:latin typeface="Cambria" pitchFamily="18" charset="0"/>
              </a:rPr>
              <a:t>Окно ввода случая ВН. Для регистрации случая ВН регистратору необходимо выбрать пациента, указать причину ВН, определить код по МКБ-10, если имеется и определить врача инициировавшего случай ВН. </a:t>
            </a:r>
            <a:endParaRPr lang="ru-RU" sz="1400" dirty="0">
              <a:latin typeface="Cambria" pitchFamily="18" charset="0"/>
            </a:endParaRPr>
          </a:p>
        </p:txBody>
      </p:sp>
      <p:pic>
        <p:nvPicPr>
          <p:cNvPr id="12290" name="Picture 2"/>
          <p:cNvPicPr>
            <a:picLocks noChangeAspect="1" noChangeArrowheads="1"/>
          </p:cNvPicPr>
          <p:nvPr/>
        </p:nvPicPr>
        <p:blipFill>
          <a:blip r:embed="rId3" cstate="print"/>
          <a:srcRect/>
          <a:stretch>
            <a:fillRect/>
          </a:stretch>
        </p:blipFill>
        <p:spPr bwMode="auto">
          <a:xfrm>
            <a:off x="1619672" y="1653505"/>
            <a:ext cx="5934075" cy="429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6" name="TextBox 5"/>
          <p:cNvSpPr txBox="1"/>
          <p:nvPr/>
        </p:nvSpPr>
        <p:spPr>
          <a:xfrm>
            <a:off x="323528" y="5589240"/>
            <a:ext cx="8496944" cy="523220"/>
          </a:xfrm>
          <a:prstGeom prst="rect">
            <a:avLst/>
          </a:prstGeom>
          <a:noFill/>
        </p:spPr>
        <p:txBody>
          <a:bodyPr wrap="square" rtlCol="0">
            <a:spAutoFit/>
          </a:bodyPr>
          <a:lstStyle/>
          <a:p>
            <a:r>
              <a:rPr lang="ru-RU" sz="1400" dirty="0" smtClean="0">
                <a:latin typeface="Cambria" pitchFamily="18" charset="0"/>
              </a:rPr>
              <a:t>Главное окно модуля «Архив». Модуль архив обладает той же функциональностью, что и модуль регистратора, но позволяет работать со всеми архивными случаями ВН.</a:t>
            </a:r>
          </a:p>
        </p:txBody>
      </p:sp>
      <p:pic>
        <p:nvPicPr>
          <p:cNvPr id="13314" name="Picture 2"/>
          <p:cNvPicPr>
            <a:picLocks noChangeAspect="1" noChangeArrowheads="1"/>
          </p:cNvPicPr>
          <p:nvPr/>
        </p:nvPicPr>
        <p:blipFill>
          <a:blip r:embed="rId3" cstate="print"/>
          <a:srcRect/>
          <a:stretch>
            <a:fillRect/>
          </a:stretch>
        </p:blipFill>
        <p:spPr bwMode="auto">
          <a:xfrm>
            <a:off x="1619672" y="1700808"/>
            <a:ext cx="59436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6" name="TextBox 5"/>
          <p:cNvSpPr txBox="1"/>
          <p:nvPr/>
        </p:nvSpPr>
        <p:spPr>
          <a:xfrm>
            <a:off x="323528" y="5301208"/>
            <a:ext cx="8496944" cy="1384995"/>
          </a:xfrm>
          <a:prstGeom prst="rect">
            <a:avLst/>
          </a:prstGeom>
          <a:noFill/>
        </p:spPr>
        <p:txBody>
          <a:bodyPr wrap="square" rtlCol="0">
            <a:spAutoFit/>
          </a:bodyPr>
          <a:lstStyle/>
          <a:p>
            <a:r>
              <a:rPr lang="ru-RU" sz="1400" dirty="0" smtClean="0">
                <a:latin typeface="Cambria" pitchFamily="18" charset="0"/>
              </a:rPr>
              <a:t>Модуль «Случаи ВН подразделения» - модуль заведующего подразделением. Обладает той же функциональностью, что и модуль регистратора, за исключением отражения случаев ВН с выбытием, позволяет просматривать случаи ВН зарегистрированные врачами подразделения или врачами подчиненных подразделений.</a:t>
            </a:r>
          </a:p>
          <a:p>
            <a:r>
              <a:rPr lang="ru-RU" sz="1400" dirty="0" smtClean="0">
                <a:latin typeface="Cambria" pitchFamily="18" charset="0"/>
              </a:rPr>
              <a:t>Папка «По интервалам длительности» содержит интервалы зарегистрированные для заведующих подразделениями.</a:t>
            </a:r>
          </a:p>
        </p:txBody>
      </p:sp>
      <p:pic>
        <p:nvPicPr>
          <p:cNvPr id="14338" name="Picture 2"/>
          <p:cNvPicPr>
            <a:picLocks noChangeAspect="1" noChangeArrowheads="1"/>
          </p:cNvPicPr>
          <p:nvPr/>
        </p:nvPicPr>
        <p:blipFill>
          <a:blip r:embed="rId3" cstate="print"/>
          <a:srcRect/>
          <a:stretch>
            <a:fillRect/>
          </a:stretch>
        </p:blipFill>
        <p:spPr bwMode="auto">
          <a:xfrm>
            <a:off x="1619672" y="1628800"/>
            <a:ext cx="5943600" cy="364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3" name="Содержимое 2"/>
          <p:cNvSpPr>
            <a:spLocks noGrp="1"/>
          </p:cNvSpPr>
          <p:nvPr>
            <p:ph sz="quarter" idx="1"/>
          </p:nvPr>
        </p:nvSpPr>
        <p:spPr>
          <a:xfrm>
            <a:off x="467544" y="1772816"/>
            <a:ext cx="4680520" cy="4320480"/>
          </a:xfrm>
        </p:spPr>
        <p:txBody>
          <a:bodyPr>
            <a:normAutofit fontScale="92500" lnSpcReduction="20000"/>
          </a:bodyPr>
          <a:lstStyle/>
          <a:p>
            <a:pPr lvl="1">
              <a:buNone/>
            </a:pPr>
            <a:r>
              <a:rPr lang="en-US" dirty="0" smtClean="0">
                <a:latin typeface="Cambria" pitchFamily="18" charset="0"/>
              </a:rPr>
              <a:t>  </a:t>
            </a:r>
            <a:r>
              <a:rPr lang="ru-RU" dirty="0" smtClean="0">
                <a:latin typeface="Cambria" pitchFamily="18" charset="0"/>
              </a:rPr>
              <a:t>    </a:t>
            </a:r>
            <a:r>
              <a:rPr lang="ru-RU" dirty="0" smtClean="0">
                <a:latin typeface="Cambria" pitchFamily="18" charset="0"/>
              </a:rPr>
              <a:t>	Программа </a:t>
            </a:r>
          </a:p>
          <a:p>
            <a:pPr lvl="1">
              <a:buNone/>
            </a:pPr>
            <a:r>
              <a:rPr lang="en-US" dirty="0" smtClean="0">
                <a:latin typeface="Cambria" pitchFamily="18" charset="0"/>
              </a:rPr>
              <a:t>  </a:t>
            </a:r>
            <a:r>
              <a:rPr lang="ru-RU" dirty="0" smtClean="0">
                <a:latin typeface="Cambria" pitchFamily="18" charset="0"/>
              </a:rPr>
              <a:t>«</a:t>
            </a:r>
            <a:r>
              <a:rPr lang="ru-RU" dirty="0" smtClean="0">
                <a:latin typeface="Cambria" pitchFamily="18" charset="0"/>
              </a:rPr>
              <a:t>Больничный отчет»</a:t>
            </a:r>
          </a:p>
          <a:p>
            <a:pPr lvl="1">
              <a:buNone/>
            </a:pPr>
            <a:r>
              <a:rPr lang="ru-RU" dirty="0" smtClean="0">
                <a:latin typeface="Cambria" pitchFamily="18" charset="0"/>
              </a:rPr>
              <a:t>	обеспечивает качественную</a:t>
            </a:r>
            <a:r>
              <a:rPr lang="en-US" dirty="0" smtClean="0">
                <a:latin typeface="Cambria" pitchFamily="18" charset="0"/>
              </a:rPr>
              <a:t> </a:t>
            </a:r>
            <a:r>
              <a:rPr lang="ru-RU" dirty="0" smtClean="0">
                <a:latin typeface="Cambria" pitchFamily="18" charset="0"/>
              </a:rPr>
              <a:t>подготовку установленной статистической </a:t>
            </a:r>
            <a:r>
              <a:rPr lang="ru-RU" dirty="0" smtClean="0">
                <a:latin typeface="Cambria" pitchFamily="18" charset="0"/>
              </a:rPr>
              <a:t>отчетности.</a:t>
            </a:r>
            <a:endParaRPr lang="en-US" dirty="0" smtClean="0">
              <a:latin typeface="Cambria" pitchFamily="18" charset="0"/>
            </a:endParaRPr>
          </a:p>
          <a:p>
            <a:pPr lvl="1">
              <a:buNone/>
            </a:pPr>
            <a:r>
              <a:rPr lang="ru-RU" dirty="0" smtClean="0">
                <a:latin typeface="Cambria" pitchFamily="18" charset="0"/>
              </a:rPr>
              <a:t>Одну </a:t>
            </a:r>
            <a:r>
              <a:rPr lang="ru-RU" dirty="0" smtClean="0">
                <a:latin typeface="Cambria" pitchFamily="18" charset="0"/>
              </a:rPr>
              <a:t>программу можно использовать для формирования отчетов для </a:t>
            </a:r>
            <a:r>
              <a:rPr lang="ru-RU" dirty="0" smtClean="0">
                <a:solidFill>
                  <a:schemeClr val="tx1"/>
                </a:solidFill>
                <a:latin typeface="Cambria" pitchFamily="18" charset="0"/>
              </a:rPr>
              <a:t>неограниченного числа </a:t>
            </a:r>
            <a:r>
              <a:rPr lang="ru-RU" dirty="0" smtClean="0">
                <a:solidFill>
                  <a:schemeClr val="tx1"/>
                </a:solidFill>
              </a:rPr>
              <a:t>предприятий</a:t>
            </a:r>
            <a:r>
              <a:rPr lang="en-US" dirty="0" smtClean="0">
                <a:solidFill>
                  <a:schemeClr val="tx1"/>
                </a:solidFill>
                <a:latin typeface="Cambria" pitchFamily="18" charset="0"/>
              </a:rPr>
              <a:t>.</a:t>
            </a:r>
            <a:r>
              <a:rPr lang="en-US" dirty="0" smtClean="0">
                <a:latin typeface="Cambria" pitchFamily="18" charset="0"/>
              </a:rPr>
              <a:t> </a:t>
            </a:r>
            <a:r>
              <a:rPr lang="ru-RU" dirty="0" smtClean="0">
                <a:latin typeface="Cambria" pitchFamily="18" charset="0"/>
              </a:rPr>
              <a:t>Программа</a:t>
            </a:r>
            <a:r>
              <a:rPr lang="en-US" dirty="0" smtClean="0">
                <a:latin typeface="Cambria" pitchFamily="18" charset="0"/>
              </a:rPr>
              <a:t> </a:t>
            </a:r>
            <a:r>
              <a:rPr lang="ru-RU" dirty="0" smtClean="0">
                <a:latin typeface="Cambria" pitchFamily="18" charset="0"/>
              </a:rPr>
              <a:t>содержит исчерпывающий набор </a:t>
            </a:r>
            <a:r>
              <a:rPr lang="ru-RU" dirty="0" smtClean="0">
                <a:latin typeface="Cambria" pitchFamily="18" charset="0"/>
              </a:rPr>
              <a:t>инструментов </a:t>
            </a:r>
            <a:r>
              <a:rPr lang="ru-RU" dirty="0" smtClean="0">
                <a:latin typeface="Cambria" pitchFamily="18" charset="0"/>
              </a:rPr>
              <a:t>для интеграции с любыми медицинскими сервисами и с региональными и федеральными компонентами ЕГИСЗ.</a:t>
            </a:r>
            <a:endParaRPr lang="ru-RU" dirty="0" smtClean="0">
              <a:latin typeface="Cambria" pitchFamily="18" charset="0"/>
            </a:endParaRPr>
          </a:p>
        </p:txBody>
      </p:sp>
      <p:pic>
        <p:nvPicPr>
          <p:cNvPr id="3074" name="Picture 2" descr="http://bureautics.com/images/m_2012618449_sicklist.jpg"/>
          <p:cNvPicPr>
            <a:picLocks noChangeAspect="1" noChangeArrowheads="1"/>
          </p:cNvPicPr>
          <p:nvPr/>
        </p:nvPicPr>
        <p:blipFill>
          <a:blip r:embed="rId3" cstate="print"/>
          <a:srcRect/>
          <a:stretch>
            <a:fillRect/>
          </a:stretch>
        </p:blipFill>
        <p:spPr bwMode="auto">
          <a:xfrm>
            <a:off x="5580112" y="2143143"/>
            <a:ext cx="2160240" cy="3086057"/>
          </a:xfrm>
          <a:prstGeom prst="rect">
            <a:avLst/>
          </a:prstGeom>
          <a:noFill/>
        </p:spPr>
      </p:pic>
      <p:sp>
        <p:nvSpPr>
          <p:cNvPr id="5" name="TextBox 4"/>
          <p:cNvSpPr txBox="1"/>
          <p:nvPr/>
        </p:nvSpPr>
        <p:spPr>
          <a:xfrm>
            <a:off x="4860032" y="5487615"/>
            <a:ext cx="3816424" cy="461665"/>
          </a:xfrm>
          <a:prstGeom prst="rect">
            <a:avLst/>
          </a:prstGeom>
          <a:noFill/>
        </p:spPr>
        <p:txBody>
          <a:bodyPr wrap="square" rtlCol="0">
            <a:spAutoFit/>
          </a:bodyPr>
          <a:lstStyle/>
          <a:p>
            <a:r>
              <a:rPr lang="ru-RU" sz="1200" i="1" dirty="0" smtClean="0"/>
              <a:t>Свидетельство о государственной регистрации программы для ЭВМ № 2012616236</a:t>
            </a:r>
            <a:endParaRPr lang="ru-RU"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6" name="TextBox 5"/>
          <p:cNvSpPr txBox="1"/>
          <p:nvPr/>
        </p:nvSpPr>
        <p:spPr>
          <a:xfrm>
            <a:off x="323528" y="5498648"/>
            <a:ext cx="8496944" cy="738664"/>
          </a:xfrm>
          <a:prstGeom prst="rect">
            <a:avLst/>
          </a:prstGeom>
          <a:noFill/>
        </p:spPr>
        <p:txBody>
          <a:bodyPr wrap="square" rtlCol="0">
            <a:spAutoFit/>
          </a:bodyPr>
          <a:lstStyle/>
          <a:p>
            <a:r>
              <a:rPr lang="ru-RU" sz="1400" dirty="0" smtClean="0">
                <a:latin typeface="Cambria" pitchFamily="18" charset="0"/>
              </a:rPr>
              <a:t>Модуль заведующего отделом экспертизы временной утраты трудоспособности (ЭВУТ) предназначен для формирования отчетов за период. Причем периоды группируются в папках «По годам». Папка содержит произвольное количество произвольных периодов, с установленным типом периода.</a:t>
            </a:r>
            <a:endParaRPr lang="ru-RU" sz="1400" dirty="0">
              <a:latin typeface="Cambria" pitchFamily="18" charset="0"/>
            </a:endParaRPr>
          </a:p>
        </p:txBody>
      </p:sp>
      <p:pic>
        <p:nvPicPr>
          <p:cNvPr id="15362" name="Picture 2"/>
          <p:cNvPicPr>
            <a:picLocks noChangeAspect="1" noChangeArrowheads="1"/>
          </p:cNvPicPr>
          <p:nvPr/>
        </p:nvPicPr>
        <p:blipFill>
          <a:blip r:embed="rId3" cstate="print"/>
          <a:srcRect/>
          <a:stretch>
            <a:fillRect/>
          </a:stretch>
        </p:blipFill>
        <p:spPr bwMode="auto">
          <a:xfrm>
            <a:off x="1619672" y="1729333"/>
            <a:ext cx="59436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6" name="TextBox 5"/>
          <p:cNvSpPr txBox="1"/>
          <p:nvPr/>
        </p:nvSpPr>
        <p:spPr>
          <a:xfrm>
            <a:off x="323528" y="5085184"/>
            <a:ext cx="8496944" cy="954107"/>
          </a:xfrm>
          <a:prstGeom prst="rect">
            <a:avLst/>
          </a:prstGeom>
          <a:noFill/>
        </p:spPr>
        <p:txBody>
          <a:bodyPr wrap="square" rtlCol="0">
            <a:spAutoFit/>
          </a:bodyPr>
          <a:lstStyle/>
          <a:p>
            <a:r>
              <a:rPr lang="ru-RU" sz="1400" dirty="0" smtClean="0">
                <a:latin typeface="Cambria" pitchFamily="18" charset="0"/>
              </a:rPr>
              <a:t>При определении периодов требуется указывать тип периода, для формирования отчетов сравнения по периодам. Кроме того требуется указывать количество работающих граждан среди населения.  Количество работающих граждан сообщается органами статистики той местности, в которой действует учреждение.</a:t>
            </a:r>
            <a:endParaRPr lang="ru-RU" sz="1400" dirty="0">
              <a:latin typeface="Cambria" pitchFamily="18" charset="0"/>
            </a:endParaRPr>
          </a:p>
        </p:txBody>
      </p:sp>
      <p:pic>
        <p:nvPicPr>
          <p:cNvPr id="16386" name="Picture 2"/>
          <p:cNvPicPr>
            <a:picLocks noChangeAspect="1" noChangeArrowheads="1"/>
          </p:cNvPicPr>
          <p:nvPr/>
        </p:nvPicPr>
        <p:blipFill>
          <a:blip r:embed="rId3" cstate="print"/>
          <a:srcRect/>
          <a:stretch>
            <a:fillRect/>
          </a:stretch>
        </p:blipFill>
        <p:spPr bwMode="auto">
          <a:xfrm>
            <a:off x="1590253" y="1690861"/>
            <a:ext cx="5934075"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6" name="TextBox 5"/>
          <p:cNvSpPr txBox="1"/>
          <p:nvPr/>
        </p:nvSpPr>
        <p:spPr>
          <a:xfrm>
            <a:off x="323528" y="5949280"/>
            <a:ext cx="8496944" cy="307777"/>
          </a:xfrm>
          <a:prstGeom prst="rect">
            <a:avLst/>
          </a:prstGeom>
          <a:noFill/>
        </p:spPr>
        <p:txBody>
          <a:bodyPr wrap="square" rtlCol="0">
            <a:spAutoFit/>
          </a:bodyPr>
          <a:lstStyle/>
          <a:p>
            <a:r>
              <a:rPr lang="ru-RU" sz="1400" dirty="0" smtClean="0">
                <a:latin typeface="Cambria" pitchFamily="18" charset="0"/>
              </a:rPr>
              <a:t>Папка «Завершенные случаи ВН» содержит все случаи ВН завершенные за выбранный период.</a:t>
            </a:r>
            <a:endParaRPr lang="ru-RU" sz="1400" dirty="0">
              <a:latin typeface="Cambria" pitchFamily="18" charset="0"/>
            </a:endParaRPr>
          </a:p>
        </p:txBody>
      </p:sp>
      <p:pic>
        <p:nvPicPr>
          <p:cNvPr id="17410" name="Picture 2"/>
          <p:cNvPicPr>
            <a:picLocks noChangeAspect="1" noChangeArrowheads="1"/>
          </p:cNvPicPr>
          <p:nvPr/>
        </p:nvPicPr>
        <p:blipFill>
          <a:blip r:embed="rId3" cstate="print"/>
          <a:srcRect/>
          <a:stretch>
            <a:fillRect/>
          </a:stretch>
        </p:blipFill>
        <p:spPr bwMode="auto">
          <a:xfrm>
            <a:off x="1619672" y="1661889"/>
            <a:ext cx="5934075"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6" name="TextBox 5"/>
          <p:cNvSpPr txBox="1"/>
          <p:nvPr/>
        </p:nvSpPr>
        <p:spPr>
          <a:xfrm>
            <a:off x="395536" y="1772816"/>
            <a:ext cx="2520280" cy="4185761"/>
          </a:xfrm>
          <a:prstGeom prst="rect">
            <a:avLst/>
          </a:prstGeom>
          <a:noFill/>
        </p:spPr>
        <p:txBody>
          <a:bodyPr wrap="square" rtlCol="0">
            <a:spAutoFit/>
          </a:bodyPr>
          <a:lstStyle/>
          <a:p>
            <a:r>
              <a:rPr lang="ru-RU" sz="1400" dirty="0" smtClean="0">
                <a:latin typeface="Cambria" pitchFamily="18" charset="0"/>
              </a:rPr>
              <a:t>Для формирования всех отчетов предусмотренных в программе достаточно перейти в папку «Отчетные формы» и щелкнуть по кнопке «Расчет всех форм» расположенных на панели сервиса.</a:t>
            </a:r>
          </a:p>
          <a:p>
            <a:r>
              <a:rPr lang="ru-RU" sz="1400" dirty="0" smtClean="0">
                <a:latin typeface="Cambria" pitchFamily="18" charset="0"/>
              </a:rPr>
              <a:t>В результате будут сформированы все отчеты, в том числе сводный отчет по всему предприятию, отчеты по участкам, по контингентам, по подразделениям, по специалистам (по врачам), а также сравнительные отчеты по периодам за однотипные периоды.</a:t>
            </a:r>
            <a:endParaRPr lang="ru-RU" sz="1400" dirty="0">
              <a:latin typeface="Cambria" pitchFamily="18" charset="0"/>
            </a:endParaRPr>
          </a:p>
        </p:txBody>
      </p:sp>
      <p:pic>
        <p:nvPicPr>
          <p:cNvPr id="18434" name="Picture 2"/>
          <p:cNvPicPr>
            <a:picLocks noChangeAspect="1" noChangeArrowheads="1"/>
          </p:cNvPicPr>
          <p:nvPr/>
        </p:nvPicPr>
        <p:blipFill>
          <a:blip r:embed="rId3" cstate="print"/>
          <a:srcRect/>
          <a:stretch>
            <a:fillRect/>
          </a:stretch>
        </p:blipFill>
        <p:spPr bwMode="auto">
          <a:xfrm>
            <a:off x="3030413" y="1556792"/>
            <a:ext cx="5934075" cy="481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6" name="TextBox 5"/>
          <p:cNvSpPr txBox="1"/>
          <p:nvPr/>
        </p:nvSpPr>
        <p:spPr>
          <a:xfrm>
            <a:off x="395536" y="4843026"/>
            <a:ext cx="8352928" cy="1754326"/>
          </a:xfrm>
          <a:prstGeom prst="rect">
            <a:avLst/>
          </a:prstGeom>
          <a:noFill/>
        </p:spPr>
        <p:txBody>
          <a:bodyPr wrap="square" rtlCol="0">
            <a:spAutoFit/>
          </a:bodyPr>
          <a:lstStyle/>
          <a:p>
            <a:r>
              <a:rPr lang="ru-RU" sz="1200" dirty="0" smtClean="0">
                <a:latin typeface="Cambria" pitchFamily="18" charset="0"/>
              </a:rPr>
              <a:t>В программе предусмотрен модуль двунаправленной репликации данных между головным учреждением и его филиалами. Достаточно щелкнуть по кнопке «Репликатор» на панели сервиса. Модуль выполняет передачу справочников из главной БД в БД филиала и передачу случаев ВН и Листков ВН из БД филиала в главную БД. Данные передаются по разностной схеме, передаются только новые записи или измененные с момента последней репликации. Кроме того передаются данные об удаленных записях, т.е. выполняется репликация удалений.</a:t>
            </a:r>
          </a:p>
          <a:p>
            <a:r>
              <a:rPr lang="ru-RU" sz="1200" dirty="0" smtClean="0">
                <a:latin typeface="Cambria" pitchFamily="18" charset="0"/>
              </a:rPr>
              <a:t>Модуль может быть запущен как на стороны главной БД, так и со стороны БД из филиалов, если таковых несколько. Если связь между БД отсутствует, в программе предусмотрена возможность ввода итоговых отчетов с бумажных носителей.</a:t>
            </a:r>
          </a:p>
          <a:p>
            <a:endParaRPr lang="ru-RU" sz="1200" dirty="0">
              <a:latin typeface="Cambria" pitchFamily="18" charset="0"/>
            </a:endParaRPr>
          </a:p>
        </p:txBody>
      </p:sp>
      <p:pic>
        <p:nvPicPr>
          <p:cNvPr id="19458" name="Picture 2"/>
          <p:cNvPicPr>
            <a:picLocks noChangeAspect="1" noChangeArrowheads="1"/>
          </p:cNvPicPr>
          <p:nvPr/>
        </p:nvPicPr>
        <p:blipFill>
          <a:blip r:embed="rId3" cstate="print"/>
          <a:srcRect/>
          <a:stretch>
            <a:fillRect/>
          </a:stretch>
        </p:blipFill>
        <p:spPr bwMode="auto">
          <a:xfrm>
            <a:off x="1547664" y="1652761"/>
            <a:ext cx="5979334" cy="31443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6" name="TextBox 5"/>
          <p:cNvSpPr txBox="1"/>
          <p:nvPr/>
        </p:nvSpPr>
        <p:spPr>
          <a:xfrm>
            <a:off x="755576" y="5930116"/>
            <a:ext cx="7416824" cy="523220"/>
          </a:xfrm>
          <a:prstGeom prst="rect">
            <a:avLst/>
          </a:prstGeom>
          <a:noFill/>
        </p:spPr>
        <p:txBody>
          <a:bodyPr wrap="square" rtlCol="0">
            <a:spAutoFit/>
          </a:bodyPr>
          <a:lstStyle/>
          <a:p>
            <a:r>
              <a:rPr lang="ru-RU" sz="1400" dirty="0" smtClean="0">
                <a:latin typeface="Cambria" pitchFamily="18" charset="0"/>
              </a:rPr>
              <a:t>Подготовка статистического </a:t>
            </a:r>
            <a:r>
              <a:rPr lang="ru-RU" sz="1400" dirty="0" smtClean="0">
                <a:latin typeface="Cambria" pitchFamily="18" charset="0"/>
              </a:rPr>
              <a:t>талона, направления пациента.</a:t>
            </a:r>
            <a:endParaRPr lang="ru-RU" sz="1400" dirty="0" smtClean="0">
              <a:latin typeface="Cambria" pitchFamily="18" charset="0"/>
            </a:endParaRPr>
          </a:p>
          <a:p>
            <a:endParaRPr lang="ru-RU" sz="1400" dirty="0">
              <a:latin typeface="Cambria" pitchFamily="18" charset="0"/>
            </a:endParaRPr>
          </a:p>
        </p:txBody>
      </p:sp>
      <p:pic>
        <p:nvPicPr>
          <p:cNvPr id="20482" name="Picture 2"/>
          <p:cNvPicPr>
            <a:picLocks noChangeAspect="1" noChangeArrowheads="1"/>
          </p:cNvPicPr>
          <p:nvPr/>
        </p:nvPicPr>
        <p:blipFill>
          <a:blip r:embed="rId3" cstate="print"/>
          <a:srcRect/>
          <a:stretch>
            <a:fillRect/>
          </a:stretch>
        </p:blipFill>
        <p:spPr bwMode="auto">
          <a:xfrm>
            <a:off x="1066800" y="1632173"/>
            <a:ext cx="7010400"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32656"/>
            <a:ext cx="8534400" cy="758952"/>
          </a:xfrm>
        </p:spPr>
        <p:txBody>
          <a:bodyPr>
            <a:normAutofit fontScale="90000"/>
          </a:bodyPr>
          <a:lstStyle/>
          <a:p>
            <a:r>
              <a:rPr lang="ru-RU" dirty="0" smtClean="0">
                <a:latin typeface="Cambria" pitchFamily="18" charset="0"/>
              </a:rPr>
              <a:t>«Больничный отчет»</a:t>
            </a:r>
            <a:r>
              <a:rPr lang="ru-RU" b="1" baseline="30000" dirty="0" smtClean="0">
                <a:latin typeface="Cambria" pitchFamily="18" charset="0"/>
              </a:rPr>
              <a:t>®</a:t>
            </a:r>
            <a:br>
              <a:rPr lang="ru-RU" b="1" baseline="30000" dirty="0" smtClean="0">
                <a:latin typeface="Cambria" pitchFamily="18" charset="0"/>
              </a:rPr>
            </a:br>
            <a:r>
              <a:rPr lang="ru-RU" b="1" baseline="30000" dirty="0" smtClean="0">
                <a:latin typeface="Cambria" pitchFamily="18" charset="0"/>
              </a:rPr>
              <a:t>печатные формы примеры</a:t>
            </a:r>
            <a:endParaRPr lang="ru-RU" dirty="0"/>
          </a:p>
        </p:txBody>
      </p:sp>
      <p:sp>
        <p:nvSpPr>
          <p:cNvPr id="6" name="TextBox 5"/>
          <p:cNvSpPr txBox="1"/>
          <p:nvPr/>
        </p:nvSpPr>
        <p:spPr>
          <a:xfrm>
            <a:off x="395536" y="1628800"/>
            <a:ext cx="8352928" cy="523220"/>
          </a:xfrm>
          <a:prstGeom prst="rect">
            <a:avLst/>
          </a:prstGeom>
          <a:noFill/>
        </p:spPr>
        <p:txBody>
          <a:bodyPr wrap="square" rtlCol="0">
            <a:spAutoFit/>
          </a:bodyPr>
          <a:lstStyle/>
          <a:p>
            <a:r>
              <a:rPr lang="ru-RU" sz="1400" b="1" dirty="0" smtClean="0"/>
              <a:t>1 ТАЛОН АМБУЛАТОРНОГО ПАЦИЕНТА</a:t>
            </a:r>
            <a:r>
              <a:rPr lang="ru-RU" sz="1400" dirty="0" smtClean="0"/>
              <a:t> </a:t>
            </a:r>
          </a:p>
          <a:p>
            <a:endParaRPr lang="ru-RU" sz="1400" dirty="0"/>
          </a:p>
        </p:txBody>
      </p:sp>
      <p:pic>
        <p:nvPicPr>
          <p:cNvPr id="21506" name="Picture 2"/>
          <p:cNvPicPr>
            <a:picLocks noChangeAspect="1" noChangeArrowheads="1"/>
          </p:cNvPicPr>
          <p:nvPr/>
        </p:nvPicPr>
        <p:blipFill>
          <a:blip r:embed="rId3" cstate="print"/>
          <a:srcRect/>
          <a:stretch>
            <a:fillRect/>
          </a:stretch>
        </p:blipFill>
        <p:spPr bwMode="auto">
          <a:xfrm>
            <a:off x="213742" y="2564904"/>
            <a:ext cx="8678738"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32656"/>
            <a:ext cx="8534400" cy="758952"/>
          </a:xfrm>
        </p:spPr>
        <p:txBody>
          <a:bodyPr>
            <a:normAutofit fontScale="90000"/>
          </a:bodyPr>
          <a:lstStyle/>
          <a:p>
            <a:r>
              <a:rPr lang="ru-RU" dirty="0" smtClean="0">
                <a:latin typeface="Cambria" pitchFamily="18" charset="0"/>
              </a:rPr>
              <a:t>«Больничный отчет»</a:t>
            </a:r>
            <a:r>
              <a:rPr lang="ru-RU" b="1" baseline="30000" dirty="0" smtClean="0">
                <a:latin typeface="Cambria" pitchFamily="18" charset="0"/>
              </a:rPr>
              <a:t>®</a:t>
            </a:r>
            <a:br>
              <a:rPr lang="ru-RU" b="1" baseline="30000" dirty="0" smtClean="0">
                <a:latin typeface="Cambria" pitchFamily="18" charset="0"/>
              </a:rPr>
            </a:br>
            <a:r>
              <a:rPr lang="ru-RU" b="1" baseline="30000" dirty="0" smtClean="0">
                <a:latin typeface="Cambria" pitchFamily="18" charset="0"/>
              </a:rPr>
              <a:t>печатные формы примеры</a:t>
            </a:r>
            <a:endParaRPr lang="ru-RU" dirty="0"/>
          </a:p>
        </p:txBody>
      </p:sp>
      <p:sp>
        <p:nvSpPr>
          <p:cNvPr id="6" name="TextBox 5"/>
          <p:cNvSpPr txBox="1"/>
          <p:nvPr/>
        </p:nvSpPr>
        <p:spPr>
          <a:xfrm>
            <a:off x="395536" y="1628800"/>
            <a:ext cx="8352928" cy="738664"/>
          </a:xfrm>
          <a:prstGeom prst="rect">
            <a:avLst/>
          </a:prstGeom>
          <a:noFill/>
        </p:spPr>
        <p:txBody>
          <a:bodyPr wrap="square" rtlCol="0">
            <a:spAutoFit/>
          </a:bodyPr>
          <a:lstStyle/>
          <a:p>
            <a:pPr algn="ctr"/>
            <a:r>
              <a:rPr lang="ru-RU" sz="1400" b="1" dirty="0" smtClean="0"/>
              <a:t>СВЕДЕНИЯ О ПРИЧИНАХ ВРЕМЕННОЙ НЕТРУДОСПОСОБНОСТИ </a:t>
            </a:r>
            <a:r>
              <a:rPr lang="ru-RU" sz="1400" b="1" dirty="0" smtClean="0"/>
              <a:t>ЗА  ГОД титульный </a:t>
            </a:r>
            <a:r>
              <a:rPr lang="ru-RU" sz="1400" b="1" dirty="0" smtClean="0"/>
              <a:t>лист</a:t>
            </a:r>
            <a:endParaRPr lang="ru-RU" sz="1400" dirty="0" smtClean="0"/>
          </a:p>
          <a:p>
            <a:endParaRPr lang="ru-RU" sz="1400" dirty="0"/>
          </a:p>
        </p:txBody>
      </p:sp>
      <p:pic>
        <p:nvPicPr>
          <p:cNvPr id="22530" name="Picture 2"/>
          <p:cNvPicPr>
            <a:picLocks noChangeAspect="1" noChangeArrowheads="1"/>
          </p:cNvPicPr>
          <p:nvPr/>
        </p:nvPicPr>
        <p:blipFill>
          <a:blip r:embed="rId3" cstate="print"/>
          <a:srcRect/>
          <a:stretch>
            <a:fillRect/>
          </a:stretch>
        </p:blipFill>
        <p:spPr bwMode="auto">
          <a:xfrm>
            <a:off x="1452935" y="2132856"/>
            <a:ext cx="6215409" cy="44631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32656"/>
            <a:ext cx="8534400" cy="758952"/>
          </a:xfrm>
        </p:spPr>
        <p:txBody>
          <a:bodyPr>
            <a:normAutofit fontScale="90000"/>
          </a:bodyPr>
          <a:lstStyle/>
          <a:p>
            <a:r>
              <a:rPr lang="ru-RU" dirty="0" smtClean="0">
                <a:latin typeface="Cambria" pitchFamily="18" charset="0"/>
              </a:rPr>
              <a:t>«Больничный отчет»</a:t>
            </a:r>
            <a:r>
              <a:rPr lang="ru-RU" b="1" baseline="30000" dirty="0" smtClean="0">
                <a:latin typeface="Cambria" pitchFamily="18" charset="0"/>
              </a:rPr>
              <a:t>®</a:t>
            </a:r>
            <a:br>
              <a:rPr lang="ru-RU" b="1" baseline="30000" dirty="0" smtClean="0">
                <a:latin typeface="Cambria" pitchFamily="18" charset="0"/>
              </a:rPr>
            </a:br>
            <a:r>
              <a:rPr lang="ru-RU" b="1" baseline="30000" dirty="0" smtClean="0">
                <a:latin typeface="Cambria" pitchFamily="18" charset="0"/>
              </a:rPr>
              <a:t>печатные формы примеры</a:t>
            </a:r>
            <a:endParaRPr lang="ru-RU" dirty="0"/>
          </a:p>
        </p:txBody>
      </p:sp>
      <p:sp>
        <p:nvSpPr>
          <p:cNvPr id="6" name="TextBox 5"/>
          <p:cNvSpPr txBox="1"/>
          <p:nvPr/>
        </p:nvSpPr>
        <p:spPr>
          <a:xfrm>
            <a:off x="395536" y="1628800"/>
            <a:ext cx="8352928" cy="738664"/>
          </a:xfrm>
          <a:prstGeom prst="rect">
            <a:avLst/>
          </a:prstGeom>
          <a:noFill/>
        </p:spPr>
        <p:txBody>
          <a:bodyPr wrap="square" rtlCol="0">
            <a:spAutoFit/>
          </a:bodyPr>
          <a:lstStyle/>
          <a:p>
            <a:pPr algn="ctr"/>
            <a:r>
              <a:rPr lang="ru-RU" sz="1400" b="1" dirty="0" smtClean="0"/>
              <a:t>СВЕДЕНИЯ О ПРИЧИНАХ ВРЕМЕННОЙ </a:t>
            </a:r>
            <a:r>
              <a:rPr lang="ru-RU" sz="1400" b="1" dirty="0" smtClean="0"/>
              <a:t>НЕТРУДОСПОСОБНОСТИ ЗА ГОД</a:t>
            </a:r>
          </a:p>
          <a:p>
            <a:pPr algn="ctr"/>
            <a:r>
              <a:rPr lang="ru-RU" sz="1400" b="1" dirty="0" smtClean="0"/>
              <a:t>в </a:t>
            </a:r>
            <a:r>
              <a:rPr lang="ru-RU" sz="1400" b="1" dirty="0" smtClean="0"/>
              <a:t>шаблоне используются разные стили страниц</a:t>
            </a:r>
            <a:endParaRPr lang="ru-RU" sz="1400" dirty="0" smtClean="0"/>
          </a:p>
          <a:p>
            <a:endParaRPr lang="ru-RU" sz="1400" dirty="0"/>
          </a:p>
        </p:txBody>
      </p:sp>
      <p:pic>
        <p:nvPicPr>
          <p:cNvPr id="25602" name="Picture 2"/>
          <p:cNvPicPr>
            <a:picLocks noChangeAspect="1" noChangeArrowheads="1"/>
          </p:cNvPicPr>
          <p:nvPr/>
        </p:nvPicPr>
        <p:blipFill>
          <a:blip r:embed="rId3" cstate="print"/>
          <a:srcRect/>
          <a:stretch>
            <a:fillRect/>
          </a:stretch>
        </p:blipFill>
        <p:spPr bwMode="auto">
          <a:xfrm>
            <a:off x="2123728" y="2219244"/>
            <a:ext cx="4824536" cy="40180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32656"/>
            <a:ext cx="8534400" cy="758952"/>
          </a:xfrm>
        </p:spPr>
        <p:txBody>
          <a:bodyPr>
            <a:normAutofit fontScale="90000"/>
          </a:bodyPr>
          <a:lstStyle/>
          <a:p>
            <a:r>
              <a:rPr lang="ru-RU" dirty="0" smtClean="0">
                <a:latin typeface="Cambria" pitchFamily="18" charset="0"/>
              </a:rPr>
              <a:t>«Больничный отчет»</a:t>
            </a:r>
            <a:r>
              <a:rPr lang="ru-RU" b="1" baseline="30000" dirty="0" smtClean="0">
                <a:latin typeface="Cambria" pitchFamily="18" charset="0"/>
              </a:rPr>
              <a:t>®</a:t>
            </a:r>
            <a:br>
              <a:rPr lang="ru-RU" b="1" baseline="30000" dirty="0" smtClean="0">
                <a:latin typeface="Cambria" pitchFamily="18" charset="0"/>
              </a:rPr>
            </a:br>
            <a:r>
              <a:rPr lang="ru-RU" b="1" baseline="30000" dirty="0" smtClean="0">
                <a:latin typeface="Cambria" pitchFamily="18" charset="0"/>
              </a:rPr>
              <a:t>печатные формы примеры</a:t>
            </a:r>
            <a:endParaRPr lang="ru-RU" dirty="0"/>
          </a:p>
        </p:txBody>
      </p:sp>
      <p:sp>
        <p:nvSpPr>
          <p:cNvPr id="6" name="TextBox 5"/>
          <p:cNvSpPr txBox="1"/>
          <p:nvPr/>
        </p:nvSpPr>
        <p:spPr>
          <a:xfrm>
            <a:off x="395536" y="1628800"/>
            <a:ext cx="8352928" cy="307777"/>
          </a:xfrm>
          <a:prstGeom prst="rect">
            <a:avLst/>
          </a:prstGeom>
          <a:noFill/>
        </p:spPr>
        <p:txBody>
          <a:bodyPr wrap="square" rtlCol="0">
            <a:spAutoFit/>
          </a:bodyPr>
          <a:lstStyle/>
          <a:p>
            <a:pPr algn="ctr"/>
            <a:r>
              <a:rPr lang="ru-RU" sz="1400" b="1" dirty="0" smtClean="0"/>
              <a:t>СВЕДЕНИЯ О ПРИЧИНАХ ВРЕМЕННОЙ </a:t>
            </a:r>
            <a:r>
              <a:rPr lang="ru-RU" sz="1400" b="1" dirty="0" smtClean="0"/>
              <a:t>НЕТРУДОСПОСОБНОСТИ фрагмент</a:t>
            </a:r>
            <a:endParaRPr lang="ru-RU" sz="1400" dirty="0"/>
          </a:p>
        </p:txBody>
      </p:sp>
      <p:pic>
        <p:nvPicPr>
          <p:cNvPr id="23555" name="Picture 3"/>
          <p:cNvPicPr>
            <a:picLocks noChangeAspect="1" noChangeArrowheads="1"/>
          </p:cNvPicPr>
          <p:nvPr/>
        </p:nvPicPr>
        <p:blipFill>
          <a:blip r:embed="rId3" cstate="print"/>
          <a:srcRect/>
          <a:stretch>
            <a:fillRect/>
          </a:stretch>
        </p:blipFill>
        <p:spPr bwMode="auto">
          <a:xfrm>
            <a:off x="1475656" y="1988840"/>
            <a:ext cx="6099398" cy="42966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5" name="TextBox 4"/>
          <p:cNvSpPr txBox="1"/>
          <p:nvPr/>
        </p:nvSpPr>
        <p:spPr>
          <a:xfrm>
            <a:off x="179512" y="3197875"/>
            <a:ext cx="2448272" cy="2031325"/>
          </a:xfrm>
          <a:prstGeom prst="rect">
            <a:avLst/>
          </a:prstGeom>
          <a:noFill/>
        </p:spPr>
        <p:txBody>
          <a:bodyPr wrap="square" rtlCol="0">
            <a:spAutoFit/>
          </a:bodyPr>
          <a:lstStyle/>
          <a:p>
            <a:r>
              <a:rPr lang="ru-RU" sz="1400" dirty="0" smtClean="0">
                <a:latin typeface="Cambria" pitchFamily="18" charset="0"/>
              </a:rPr>
              <a:t>Программа рассчитана на использование неограниченным числом  медицинских учреждений.</a:t>
            </a:r>
          </a:p>
          <a:p>
            <a:endParaRPr lang="ru-RU" sz="1400" dirty="0" smtClean="0">
              <a:latin typeface="Cambria" pitchFamily="18" charset="0"/>
            </a:endParaRPr>
          </a:p>
          <a:p>
            <a:r>
              <a:rPr lang="ru-RU" sz="1400" dirty="0" smtClean="0">
                <a:latin typeface="Cambria" pitchFamily="18" charset="0"/>
              </a:rPr>
              <a:t>Администратор базы данных регистрирует нужное количество предприятий.</a:t>
            </a:r>
          </a:p>
        </p:txBody>
      </p:sp>
      <p:pic>
        <p:nvPicPr>
          <p:cNvPr id="2051" name="Picture 3"/>
          <p:cNvPicPr>
            <a:picLocks noChangeAspect="1" noChangeArrowheads="1"/>
          </p:cNvPicPr>
          <p:nvPr/>
        </p:nvPicPr>
        <p:blipFill>
          <a:blip r:embed="rId3" cstate="print"/>
          <a:srcRect/>
          <a:stretch>
            <a:fillRect/>
          </a:stretch>
        </p:blipFill>
        <p:spPr bwMode="auto">
          <a:xfrm>
            <a:off x="2699792" y="1628800"/>
            <a:ext cx="6195891" cy="4829150"/>
          </a:xfrm>
          <a:prstGeom prst="rect">
            <a:avLst/>
          </a:prstGeom>
          <a:noFill/>
          <a:ln w="9525">
            <a:solidFill>
              <a:srgbClr val="FF0000"/>
            </a:solidFill>
            <a:miter lim="800000"/>
            <a:headEnd/>
            <a:tailEnd/>
          </a:ln>
        </p:spPr>
      </p:pic>
      <p:cxnSp>
        <p:nvCxnSpPr>
          <p:cNvPr id="7" name="Прямая со стрелкой 6"/>
          <p:cNvCxnSpPr/>
          <p:nvPr/>
        </p:nvCxnSpPr>
        <p:spPr>
          <a:xfrm>
            <a:off x="2267744" y="3789040"/>
            <a:ext cx="936104"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V="1">
            <a:off x="2267744" y="2996952"/>
            <a:ext cx="93610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32656"/>
            <a:ext cx="8534400" cy="758952"/>
          </a:xfrm>
        </p:spPr>
        <p:txBody>
          <a:bodyPr>
            <a:normAutofit fontScale="90000"/>
          </a:bodyPr>
          <a:lstStyle/>
          <a:p>
            <a:r>
              <a:rPr lang="ru-RU" dirty="0" smtClean="0">
                <a:latin typeface="Cambria" pitchFamily="18" charset="0"/>
              </a:rPr>
              <a:t>«Больничный отчет»</a:t>
            </a:r>
            <a:r>
              <a:rPr lang="ru-RU" b="1" baseline="30000" dirty="0" smtClean="0">
                <a:latin typeface="Cambria" pitchFamily="18" charset="0"/>
              </a:rPr>
              <a:t>®</a:t>
            </a:r>
            <a:br>
              <a:rPr lang="ru-RU" b="1" baseline="30000" dirty="0" smtClean="0">
                <a:latin typeface="Cambria" pitchFamily="18" charset="0"/>
              </a:rPr>
            </a:br>
            <a:r>
              <a:rPr lang="ru-RU" b="1" baseline="30000" dirty="0" smtClean="0">
                <a:latin typeface="Cambria" pitchFamily="18" charset="0"/>
              </a:rPr>
              <a:t>печатные формы примеры</a:t>
            </a:r>
            <a:endParaRPr lang="ru-RU" dirty="0"/>
          </a:p>
        </p:txBody>
      </p:sp>
      <p:sp>
        <p:nvSpPr>
          <p:cNvPr id="6" name="TextBox 5"/>
          <p:cNvSpPr txBox="1"/>
          <p:nvPr/>
        </p:nvSpPr>
        <p:spPr>
          <a:xfrm>
            <a:off x="395536" y="1628800"/>
            <a:ext cx="8352928" cy="307777"/>
          </a:xfrm>
          <a:prstGeom prst="rect">
            <a:avLst/>
          </a:prstGeom>
          <a:noFill/>
        </p:spPr>
        <p:txBody>
          <a:bodyPr wrap="square" rtlCol="0">
            <a:spAutoFit/>
          </a:bodyPr>
          <a:lstStyle/>
          <a:p>
            <a:pPr algn="ctr"/>
            <a:r>
              <a:rPr lang="ru-RU" sz="1400" b="1" dirty="0" smtClean="0"/>
              <a:t>СВЕДЕНИЯ О ПРИЧИНАХ ВРЕМЕННОЙ НЕТРУДОСПОСОБНОСТИ фрагмент</a:t>
            </a:r>
            <a:endParaRPr lang="ru-RU" sz="1400" dirty="0"/>
          </a:p>
        </p:txBody>
      </p:sp>
      <p:pic>
        <p:nvPicPr>
          <p:cNvPr id="26626" name="Picture 2"/>
          <p:cNvPicPr>
            <a:picLocks noChangeAspect="1" noChangeArrowheads="1"/>
          </p:cNvPicPr>
          <p:nvPr/>
        </p:nvPicPr>
        <p:blipFill>
          <a:blip r:embed="rId3" cstate="print"/>
          <a:srcRect/>
          <a:stretch>
            <a:fillRect/>
          </a:stretch>
        </p:blipFill>
        <p:spPr bwMode="auto">
          <a:xfrm>
            <a:off x="2195736" y="1988840"/>
            <a:ext cx="4680520" cy="4513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pic>
        <p:nvPicPr>
          <p:cNvPr id="1026" name="Picture 2"/>
          <p:cNvPicPr>
            <a:picLocks noChangeAspect="1" noChangeArrowheads="1"/>
          </p:cNvPicPr>
          <p:nvPr/>
        </p:nvPicPr>
        <p:blipFill>
          <a:blip r:embed="rId3" cstate="print"/>
          <a:srcRect/>
          <a:stretch>
            <a:fillRect/>
          </a:stretch>
        </p:blipFill>
        <p:spPr bwMode="auto">
          <a:xfrm>
            <a:off x="2915816" y="1628800"/>
            <a:ext cx="5934075" cy="4610100"/>
          </a:xfrm>
          <a:prstGeom prst="rect">
            <a:avLst/>
          </a:prstGeom>
          <a:noFill/>
          <a:ln w="9525">
            <a:noFill/>
            <a:miter lim="800000"/>
            <a:headEnd/>
            <a:tailEnd/>
          </a:ln>
        </p:spPr>
      </p:pic>
      <p:sp>
        <p:nvSpPr>
          <p:cNvPr id="5" name="TextBox 4"/>
          <p:cNvSpPr txBox="1"/>
          <p:nvPr/>
        </p:nvSpPr>
        <p:spPr>
          <a:xfrm>
            <a:off x="323528" y="2132856"/>
            <a:ext cx="2448272" cy="3754874"/>
          </a:xfrm>
          <a:prstGeom prst="rect">
            <a:avLst/>
          </a:prstGeom>
          <a:noFill/>
        </p:spPr>
        <p:txBody>
          <a:bodyPr wrap="square" rtlCol="0">
            <a:spAutoFit/>
          </a:bodyPr>
          <a:lstStyle/>
          <a:p>
            <a:r>
              <a:rPr lang="ru-RU" sz="1400" dirty="0" smtClean="0">
                <a:latin typeface="Cambria" pitchFamily="18" charset="0"/>
              </a:rPr>
              <a:t>Системные справочники заполняются администратором программы.</a:t>
            </a:r>
          </a:p>
          <a:p>
            <a:endParaRPr lang="ru-RU" sz="1400" dirty="0" smtClean="0">
              <a:latin typeface="Cambria" pitchFamily="18" charset="0"/>
            </a:endParaRPr>
          </a:p>
          <a:p>
            <a:r>
              <a:rPr lang="ru-RU" sz="1400" dirty="0" smtClean="0">
                <a:latin typeface="Cambria" pitchFamily="18" charset="0"/>
              </a:rPr>
              <a:t>Администраторы программы имеют возможность пополнять  справочники по ходу работы.</a:t>
            </a:r>
          </a:p>
          <a:p>
            <a:endParaRPr lang="ru-RU" sz="1400" dirty="0" smtClean="0">
              <a:latin typeface="Cambria" pitchFamily="18" charset="0"/>
            </a:endParaRPr>
          </a:p>
          <a:p>
            <a:r>
              <a:rPr lang="ru-RU" sz="1400" dirty="0" smtClean="0">
                <a:latin typeface="Cambria" pitchFamily="18" charset="0"/>
              </a:rPr>
              <a:t>Модуль «Персонал» предназначен для формирования структуры предприятия, в котором работает пользователь (администратор).</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5" name="TextBox 4"/>
          <p:cNvSpPr txBox="1"/>
          <p:nvPr/>
        </p:nvSpPr>
        <p:spPr>
          <a:xfrm>
            <a:off x="323528" y="2264673"/>
            <a:ext cx="2448272" cy="3108543"/>
          </a:xfrm>
          <a:prstGeom prst="rect">
            <a:avLst/>
          </a:prstGeom>
          <a:noFill/>
        </p:spPr>
        <p:txBody>
          <a:bodyPr wrap="square" rtlCol="0">
            <a:spAutoFit/>
          </a:bodyPr>
          <a:lstStyle/>
          <a:p>
            <a:r>
              <a:rPr lang="ru-RU" sz="1400" dirty="0" smtClean="0"/>
              <a:t>Главное окно модуля «Персонал» с раскрытой папкой сотрудников подразделения «Детское отделение». </a:t>
            </a:r>
          </a:p>
          <a:p>
            <a:endParaRPr lang="ru-RU" sz="1400" dirty="0" smtClean="0"/>
          </a:p>
          <a:p>
            <a:r>
              <a:rPr lang="ru-RU" sz="1400" dirty="0" smtClean="0"/>
              <a:t>Модуль </a:t>
            </a:r>
            <a:r>
              <a:rPr lang="ru-RU" sz="1400" dirty="0" smtClean="0">
                <a:latin typeface="Cambria" pitchFamily="18" charset="0"/>
              </a:rPr>
              <a:t>предназначен</a:t>
            </a:r>
            <a:r>
              <a:rPr lang="ru-RU" sz="1400" dirty="0" smtClean="0"/>
              <a:t> для формирования структуры предприятия, в котором работает пользователь (администратор), а также для ввода сотрудников предприятия по подразделениям.</a:t>
            </a:r>
            <a:endParaRPr lang="ru-RU" sz="1400" dirty="0" smtClean="0">
              <a:latin typeface="Cambria" pitchFamily="18" charset="0"/>
            </a:endParaRPr>
          </a:p>
        </p:txBody>
      </p:sp>
      <p:pic>
        <p:nvPicPr>
          <p:cNvPr id="18434" name="Picture 2"/>
          <p:cNvPicPr>
            <a:picLocks noChangeAspect="1" noChangeArrowheads="1"/>
          </p:cNvPicPr>
          <p:nvPr/>
        </p:nvPicPr>
        <p:blipFill>
          <a:blip r:embed="rId3" cstate="print"/>
          <a:srcRect/>
          <a:stretch>
            <a:fillRect/>
          </a:stretch>
        </p:blipFill>
        <p:spPr bwMode="auto">
          <a:xfrm>
            <a:off x="2771800" y="1755229"/>
            <a:ext cx="5943600"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5" name="TextBox 4"/>
          <p:cNvSpPr txBox="1"/>
          <p:nvPr/>
        </p:nvSpPr>
        <p:spPr>
          <a:xfrm>
            <a:off x="323528" y="2765827"/>
            <a:ext cx="2448272" cy="2031325"/>
          </a:xfrm>
          <a:prstGeom prst="rect">
            <a:avLst/>
          </a:prstGeom>
          <a:noFill/>
        </p:spPr>
        <p:txBody>
          <a:bodyPr wrap="square" rtlCol="0">
            <a:spAutoFit/>
          </a:bodyPr>
          <a:lstStyle/>
          <a:p>
            <a:r>
              <a:rPr lang="ru-RU" sz="1400" dirty="0" smtClean="0">
                <a:latin typeface="Cambria" pitchFamily="18" charset="0"/>
              </a:rPr>
              <a:t>Окно справочника подразделений. </a:t>
            </a:r>
          </a:p>
          <a:p>
            <a:endParaRPr lang="ru-RU" sz="1400" dirty="0" smtClean="0">
              <a:latin typeface="Cambria" pitchFamily="18" charset="0"/>
            </a:endParaRPr>
          </a:p>
          <a:p>
            <a:r>
              <a:rPr lang="ru-RU" sz="1400" dirty="0" smtClean="0">
                <a:latin typeface="Cambria" pitchFamily="18" charset="0"/>
              </a:rPr>
              <a:t>Справочник позволяет сформировать или изменить структуру предприятия, в котором работает пользователь (администратор).</a:t>
            </a:r>
          </a:p>
        </p:txBody>
      </p:sp>
      <p:pic>
        <p:nvPicPr>
          <p:cNvPr id="19458" name="Picture 2"/>
          <p:cNvPicPr>
            <a:picLocks noChangeAspect="1" noChangeArrowheads="1"/>
          </p:cNvPicPr>
          <p:nvPr/>
        </p:nvPicPr>
        <p:blipFill>
          <a:blip r:embed="rId3" cstate="print"/>
          <a:srcRect/>
          <a:stretch>
            <a:fillRect/>
          </a:stretch>
        </p:blipFill>
        <p:spPr bwMode="auto">
          <a:xfrm>
            <a:off x="2699792" y="1844824"/>
            <a:ext cx="594360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5" name="TextBox 4"/>
          <p:cNvSpPr txBox="1"/>
          <p:nvPr/>
        </p:nvSpPr>
        <p:spPr>
          <a:xfrm>
            <a:off x="323528" y="2765827"/>
            <a:ext cx="3456384" cy="1169551"/>
          </a:xfrm>
          <a:prstGeom prst="rect">
            <a:avLst/>
          </a:prstGeom>
          <a:noFill/>
        </p:spPr>
        <p:txBody>
          <a:bodyPr wrap="square" rtlCol="0">
            <a:spAutoFit/>
          </a:bodyPr>
          <a:lstStyle/>
          <a:p>
            <a:r>
              <a:rPr lang="ru-RU" sz="1400" dirty="0" smtClean="0">
                <a:latin typeface="Cambria" pitchFamily="18" charset="0"/>
              </a:rPr>
              <a:t>Окно справочника причин временной нетрудоспособности (ВН). </a:t>
            </a:r>
          </a:p>
          <a:p>
            <a:endParaRPr lang="ru-RU" sz="1400" dirty="0" smtClean="0">
              <a:latin typeface="Cambria" pitchFamily="18" charset="0"/>
            </a:endParaRPr>
          </a:p>
          <a:p>
            <a:r>
              <a:rPr lang="ru-RU" sz="1400" dirty="0" smtClean="0">
                <a:latin typeface="Cambria" pitchFamily="18" charset="0"/>
              </a:rPr>
              <a:t>Справочник используется при определении случаев ВН.</a:t>
            </a:r>
            <a:endParaRPr lang="ru-RU" sz="1400" dirty="0">
              <a:latin typeface="Cambria" pitchFamily="18" charset="0"/>
            </a:endParaRPr>
          </a:p>
        </p:txBody>
      </p:sp>
      <p:pic>
        <p:nvPicPr>
          <p:cNvPr id="20482" name="Picture 2"/>
          <p:cNvPicPr>
            <a:picLocks noChangeAspect="1" noChangeArrowheads="1"/>
          </p:cNvPicPr>
          <p:nvPr/>
        </p:nvPicPr>
        <p:blipFill>
          <a:blip r:embed="rId3" cstate="print"/>
          <a:srcRect/>
          <a:stretch>
            <a:fillRect/>
          </a:stretch>
        </p:blipFill>
        <p:spPr bwMode="auto">
          <a:xfrm>
            <a:off x="3923928" y="1556792"/>
            <a:ext cx="4457700"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ambria" pitchFamily="18" charset="0"/>
              </a:rPr>
              <a:t>«Больничный отчет»</a:t>
            </a:r>
            <a:r>
              <a:rPr lang="ru-RU" b="1" baseline="30000" dirty="0" smtClean="0">
                <a:latin typeface="Cambria" pitchFamily="18" charset="0"/>
              </a:rPr>
              <a:t>®</a:t>
            </a:r>
            <a:endParaRPr lang="ru-RU" dirty="0"/>
          </a:p>
        </p:txBody>
      </p:sp>
      <p:sp>
        <p:nvSpPr>
          <p:cNvPr id="5" name="TextBox 4"/>
          <p:cNvSpPr txBox="1"/>
          <p:nvPr/>
        </p:nvSpPr>
        <p:spPr>
          <a:xfrm>
            <a:off x="251520" y="2553285"/>
            <a:ext cx="2664296" cy="2893100"/>
          </a:xfrm>
          <a:prstGeom prst="rect">
            <a:avLst/>
          </a:prstGeom>
          <a:noFill/>
        </p:spPr>
        <p:txBody>
          <a:bodyPr wrap="square" rtlCol="0">
            <a:spAutoFit/>
          </a:bodyPr>
          <a:lstStyle/>
          <a:p>
            <a:r>
              <a:rPr lang="ru-RU" sz="1400" dirty="0" smtClean="0">
                <a:latin typeface="Cambria" pitchFamily="18" charset="0"/>
              </a:rPr>
              <a:t>Окно классификатора МКБ-10 с раскрытой папкой 3 уровня.</a:t>
            </a:r>
          </a:p>
          <a:p>
            <a:endParaRPr lang="ru-RU" sz="1400" dirty="0" smtClean="0">
              <a:latin typeface="Cambria" pitchFamily="18" charset="0"/>
            </a:endParaRPr>
          </a:p>
          <a:p>
            <a:r>
              <a:rPr lang="ru-RU" sz="1400" dirty="0" smtClean="0">
                <a:latin typeface="Cambria" pitchFamily="18" charset="0"/>
              </a:rPr>
              <a:t>Данные классификатора могут быть изменены администратором программы.</a:t>
            </a:r>
          </a:p>
          <a:p>
            <a:endParaRPr lang="ru-RU" sz="1400" dirty="0" smtClean="0">
              <a:latin typeface="Cambria" pitchFamily="18" charset="0"/>
            </a:endParaRPr>
          </a:p>
          <a:p>
            <a:r>
              <a:rPr lang="ru-RU" sz="1400" dirty="0" smtClean="0">
                <a:latin typeface="Cambria" pitchFamily="18" charset="0"/>
              </a:rPr>
              <a:t>Справочник используется при определении случая временной нетрудоспособности и при определении строк отчетной формы.</a:t>
            </a:r>
            <a:endParaRPr lang="ru-RU" sz="1400" dirty="0">
              <a:latin typeface="Cambria" pitchFamily="18" charset="0"/>
            </a:endParaRPr>
          </a:p>
        </p:txBody>
      </p:sp>
      <p:pic>
        <p:nvPicPr>
          <p:cNvPr id="21506" name="Picture 2"/>
          <p:cNvPicPr>
            <a:picLocks noChangeAspect="1" noChangeArrowheads="1"/>
          </p:cNvPicPr>
          <p:nvPr/>
        </p:nvPicPr>
        <p:blipFill>
          <a:blip r:embed="rId3" cstate="print"/>
          <a:srcRect/>
          <a:stretch>
            <a:fillRect/>
          </a:stretch>
        </p:blipFill>
        <p:spPr bwMode="auto">
          <a:xfrm>
            <a:off x="3030413" y="1497285"/>
            <a:ext cx="5934075" cy="517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1876</Words>
  <Application>Microsoft Office PowerPoint</Application>
  <PresentationFormat>Экран (4:3)</PresentationFormat>
  <Paragraphs>183</Paragraphs>
  <Slides>40</Slides>
  <Notes>40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Civic</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vt:lpstr>
      <vt:lpstr>«Больничный отчет»® печатные формы примеры</vt:lpstr>
      <vt:lpstr>«Больничный отчет»® печатные формы примеры</vt:lpstr>
      <vt:lpstr>«Больничный отчет»® печатные формы примеры</vt:lpstr>
      <vt:lpstr>«Больничный отчет»® печатные формы примеры</vt:lpstr>
      <vt:lpstr>«Больничный отчет»® печатные формы примеры</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2012-12-20T13:53:45Z</dcterms:created>
  <dcterms:modified xsi:type="dcterms:W3CDTF">2013-01-08T14:30:23Z</dcterms:modified>
</cp:coreProperties>
</file>